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99" r:id="rId2"/>
    <p:sldId id="713" r:id="rId3"/>
    <p:sldId id="738" r:id="rId4"/>
    <p:sldId id="924" r:id="rId5"/>
    <p:sldId id="923" r:id="rId6"/>
    <p:sldId id="981" r:id="rId7"/>
    <p:sldId id="991" r:id="rId8"/>
    <p:sldId id="990" r:id="rId9"/>
    <p:sldId id="992" r:id="rId10"/>
    <p:sldId id="934" r:id="rId11"/>
    <p:sldId id="808" r:id="rId12"/>
    <p:sldId id="976" r:id="rId13"/>
    <p:sldId id="977" r:id="rId14"/>
    <p:sldId id="978" r:id="rId15"/>
    <p:sldId id="982" r:id="rId16"/>
    <p:sldId id="983" r:id="rId17"/>
    <p:sldId id="984" r:id="rId18"/>
    <p:sldId id="985" r:id="rId19"/>
    <p:sldId id="986" r:id="rId20"/>
    <p:sldId id="987" r:id="rId21"/>
    <p:sldId id="988" r:id="rId22"/>
    <p:sldId id="989" r:id="rId23"/>
    <p:sldId id="993" r:id="rId24"/>
    <p:sldId id="947" r:id="rId25"/>
    <p:sldId id="994" r:id="rId26"/>
    <p:sldId id="995" r:id="rId27"/>
    <p:sldId id="996" r:id="rId28"/>
    <p:sldId id="997" r:id="rId29"/>
    <p:sldId id="998" r:id="rId30"/>
    <p:sldId id="999" r:id="rId31"/>
    <p:sldId id="1000" r:id="rId32"/>
    <p:sldId id="1001" r:id="rId33"/>
    <p:sldId id="1002" r:id="rId34"/>
    <p:sldId id="1003" r:id="rId35"/>
    <p:sldId id="1004" r:id="rId36"/>
    <p:sldId id="1005" r:id="rId37"/>
    <p:sldId id="974" r:id="rId38"/>
    <p:sldId id="1007" r:id="rId39"/>
    <p:sldId id="975" r:id="rId40"/>
    <p:sldId id="1006" r:id="rId41"/>
    <p:sldId id="1010" r:id="rId42"/>
    <p:sldId id="1011" r:id="rId43"/>
    <p:sldId id="965" r:id="rId44"/>
    <p:sldId id="1012" r:id="rId45"/>
    <p:sldId id="736" r:id="rId46"/>
  </p:sldIdLst>
  <p:sldSz cx="9144000" cy="5143500" type="screen16x9"/>
  <p:notesSz cx="9942513" cy="6761163"/>
  <p:custDataLst>
    <p:tags r:id="rId4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0">
          <p15:clr>
            <a:srgbClr val="A4A3A4"/>
          </p15:clr>
        </p15:guide>
        <p15:guide id="2" pos="453">
          <p15:clr>
            <a:srgbClr val="A4A3A4"/>
          </p15:clr>
        </p15:guide>
        <p15:guide id="3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2CC"/>
    <a:srgbClr val="C3DDB3"/>
    <a:srgbClr val="C5E0B4"/>
    <a:srgbClr val="FFE699"/>
    <a:srgbClr val="F8CBAD"/>
    <a:srgbClr val="EDEDED"/>
    <a:srgbClr val="D5CEC6"/>
    <a:srgbClr val="EF8E4C"/>
    <a:srgbClr val="F09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8769" autoAdjust="0"/>
  </p:normalViewPr>
  <p:slideViewPr>
    <p:cSldViewPr snapToGrid="0">
      <p:cViewPr varScale="1">
        <p:scale>
          <a:sx n="100" d="100"/>
          <a:sy n="100" d="100"/>
        </p:scale>
        <p:origin x="1104" y="67"/>
      </p:cViewPr>
      <p:guideLst>
        <p:guide orient="horz" pos="1090"/>
        <p:guide pos="453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160" y="35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69CFA-11C7-4DA9-ACBF-C33CD51B1BB2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FD892-7058-4AC6-A327-872754B36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4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77119-95BD-4228-9886-B2ACBAF66FB6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16213" y="506413"/>
            <a:ext cx="4510087" cy="2536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11553"/>
            <a:ext cx="7954010" cy="304252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66E-3B84-4CB4-9B7B-D2C16F9D2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22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791282-A8C9-4973-AC3E-440DA888F8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26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5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8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按照脚本修改，</a:t>
            </a:r>
            <a:r>
              <a:rPr lang="zh-CN" altLang="en-US" sz="900" dirty="0">
                <a:sym typeface="+mn-ea"/>
              </a:rPr>
              <a:t>在右边</a:t>
            </a:r>
            <a:r>
              <a:rPr lang="zh-CN" altLang="en-US" sz="900" dirty="0"/>
              <a:t>添加云大和信息学院图案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8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35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9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16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9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97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78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49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" y="339389"/>
            <a:ext cx="1061688" cy="95157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86155" y="333954"/>
            <a:ext cx="1061687" cy="978011"/>
          </a:xfrm>
          <a:prstGeom prst="rect">
            <a:avLst/>
          </a:prstGeom>
          <a:solidFill>
            <a:schemeClr val="tx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1311966"/>
            <a:ext cx="9144000" cy="30787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81093"/>
            <a:ext cx="9144000" cy="588399"/>
          </a:xfrm>
          <a:prstGeom prst="rect">
            <a:avLst/>
          </a:prstGeom>
        </p:spPr>
        <p:txBody>
          <a:bodyPr anchor="b" anchorCtr="0"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-1" y="333955"/>
            <a:ext cx="440111" cy="936000"/>
          </a:xfrm>
          <a:prstGeom prst="rect">
            <a:avLst/>
          </a:prstGeom>
          <a:solidFill>
            <a:schemeClr val="tx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2369492"/>
            <a:ext cx="9144000" cy="11211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25" y="486025"/>
            <a:ext cx="3188736" cy="66724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  <a:prstGeom prst="rect">
            <a:avLst/>
          </a:prstGeom>
        </p:spPr>
        <p:txBody>
          <a:bodyPr anchor="b" anchorCtr="0"/>
          <a:lstStyle>
            <a:lvl1pPr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150" y="625289"/>
            <a:ext cx="8523798" cy="41211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77" y="3621337"/>
            <a:ext cx="907086" cy="845408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7710062" y="3590054"/>
            <a:ext cx="936000" cy="936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33" y="1566110"/>
            <a:ext cx="936002" cy="99703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6716234" y="1559775"/>
            <a:ext cx="936002" cy="103077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0" y="2850635"/>
            <a:ext cx="936002" cy="128487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6716233" y="2590549"/>
            <a:ext cx="93600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716235" y="3520214"/>
            <a:ext cx="960207" cy="61529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711345" y="2590549"/>
            <a:ext cx="936000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7652234" y="2861406"/>
            <a:ext cx="9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Yunnan University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0" y="478214"/>
            <a:ext cx="1763486" cy="6008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763486" y="478213"/>
            <a:ext cx="1763486" cy="6008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150" y="1214846"/>
            <a:ext cx="4831553" cy="359887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4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6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 eaLnBrk="1" latinLnBrk="0" hangingPunct="1"/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8706271" y="1593520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8706271" y="2590549"/>
            <a:ext cx="440111" cy="936000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8703889" y="3590054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8703889" y="4587083"/>
            <a:ext cx="440111" cy="43280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5" y="407774"/>
            <a:ext cx="1145743" cy="862181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492747" y="407773"/>
            <a:ext cx="1145743" cy="86262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4709222" y="1167563"/>
            <a:ext cx="1433700" cy="1023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6114122" y="1167563"/>
            <a:ext cx="1548000" cy="1023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7633322" y="1167563"/>
            <a:ext cx="1510678" cy="102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6591" y="334397"/>
            <a:ext cx="44011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75" y="370647"/>
            <a:ext cx="3291723" cy="688796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-336" y="1377875"/>
            <a:ext cx="9144000" cy="31109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 userDrawn="1"/>
        </p:nvCxnSpPr>
        <p:spPr>
          <a:xfrm>
            <a:off x="0" y="501648"/>
            <a:ext cx="9144000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0" y="0"/>
            <a:ext cx="310100" cy="6281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/>
          <p:cNvSpPr txBox="1"/>
          <p:nvPr userDrawn="1"/>
        </p:nvSpPr>
        <p:spPr>
          <a:xfrm>
            <a:off x="8290683" y="4916051"/>
            <a:ext cx="853317" cy="22744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fld id="{C89FB959-9AA2-4214-ACBE-8CB9E5BC13E9}" type="datetime10">
              <a:rPr lang="zh-CN" altLang="en-US" smtClean="0">
                <a:solidFill>
                  <a:schemeClr val="tx2">
                    <a:lumMod val="75000"/>
                  </a:schemeClr>
                </a:solidFill>
              </a:rPr>
              <a:t>12:36</a:t>
            </a:fld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/ </a:t>
            </a:r>
            <a:fld id="{0C913308-F349-4B6D-A68A-DD1791B4A57B}" type="slidenum"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‹#›</a:t>
            </a:fld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55" y="12223"/>
            <a:ext cx="2338938" cy="489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pull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wmf"/><Relationship Id="rId11" Type="http://schemas.openxmlformats.org/officeDocument/2006/relationships/image" Target="../media/image43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43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46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5924" r="7009" b="5975"/>
          <a:stretch>
            <a:fillRect/>
          </a:stretch>
        </p:blipFill>
        <p:spPr>
          <a:xfrm>
            <a:off x="1180034" y="1636030"/>
            <a:ext cx="2398908" cy="2433069"/>
          </a:xfrm>
          <a:prstGeom prst="rect">
            <a:avLst/>
          </a:prstGeom>
        </p:spPr>
      </p:pic>
      <p:sp>
        <p:nvSpPr>
          <p:cNvPr id="3" name="文本框 1"/>
          <p:cNvSpPr>
            <a:spLocks noChangeArrowheads="1"/>
          </p:cNvSpPr>
          <p:nvPr/>
        </p:nvSpPr>
        <p:spPr bwMode="auto">
          <a:xfrm>
            <a:off x="5752613" y="2914659"/>
            <a:ext cx="774572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王津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AD3A5AEB-8EDD-4A8B-95AA-334BB22C6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043" y="2181375"/>
            <a:ext cx="28777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latin typeface="华文彩云" panose="02010800040101010101" pitchFamily="2" charset="-122"/>
                <a:ea typeface="华文彩云" panose="02010800040101010101" pitchFamily="2" charset="-122"/>
                <a:sym typeface="微软雅黑" panose="020B0503020204020204" pitchFamily="34" charset="-122"/>
              </a:rPr>
              <a:t>参数高效调优</a:t>
            </a:r>
          </a:p>
        </p:txBody>
      </p:sp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440579" y="2791534"/>
            <a:ext cx="347543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适配器</a:t>
            </a:r>
            <a:r>
              <a:rPr lang="en-US" altLang="zh-CN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Adapter</a:t>
            </a:r>
            <a:endParaRPr lang="zh-CN" altLang="en-US" sz="3200" b="1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8918244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1A1F593-875D-4F9F-B386-5061B114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349" y="1401646"/>
            <a:ext cx="2858151" cy="190543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AA70642-BABE-460E-A6B6-16888142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92" y="1709017"/>
            <a:ext cx="1019175" cy="113347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E2F7D7D-9E84-4B48-B981-1860252A44ED}"/>
              </a:ext>
            </a:extLst>
          </p:cNvPr>
          <p:cNvSpPr txBox="1"/>
          <p:nvPr/>
        </p:nvSpPr>
        <p:spPr>
          <a:xfrm>
            <a:off x="701040" y="895154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3B75DBE-04C3-4A5B-8768-A83A503968E2}"/>
              </a:ext>
            </a:extLst>
          </p:cNvPr>
          <p:cNvSpPr txBox="1"/>
          <p:nvPr/>
        </p:nvSpPr>
        <p:spPr>
          <a:xfrm>
            <a:off x="5608322" y="895154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64A5D2-E5A4-4977-9C40-0C420C73D4FD}"/>
              </a:ext>
            </a:extLst>
          </p:cNvPr>
          <p:cNvSpPr txBox="1"/>
          <p:nvPr/>
        </p:nvSpPr>
        <p:spPr>
          <a:xfrm>
            <a:off x="1009920" y="3269971"/>
            <a:ext cx="233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自回归生成语言模型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9D13FE-B4A3-4C52-8495-D598516172AE}"/>
              </a:ext>
            </a:extLst>
          </p:cNvPr>
          <p:cNvSpPr txBox="1"/>
          <p:nvPr/>
        </p:nvSpPr>
        <p:spPr>
          <a:xfrm>
            <a:off x="1115773" y="4017600"/>
            <a:ext cx="20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are  _____    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434447-A67A-4E0F-8DEE-C10FD926FDCE}"/>
              </a:ext>
            </a:extLst>
          </p:cNvPr>
          <p:cNvSpPr txBox="1"/>
          <p:nvPr/>
        </p:nvSpPr>
        <p:spPr>
          <a:xfrm>
            <a:off x="6307978" y="4017600"/>
            <a:ext cx="20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 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you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C2FFE2-00D6-4F14-BCCD-2DD195AB2164}"/>
              </a:ext>
            </a:extLst>
          </p:cNvPr>
          <p:cNvSpPr txBox="1"/>
          <p:nvPr/>
        </p:nvSpPr>
        <p:spPr>
          <a:xfrm>
            <a:off x="6307978" y="3444240"/>
            <a:ext cx="182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掩码语言模型</a:t>
            </a:r>
          </a:p>
        </p:txBody>
      </p:sp>
    </p:spTree>
    <p:extLst>
      <p:ext uri="{BB962C8B-B14F-4D97-AF65-F5344CB8AC3E}">
        <p14:creationId xmlns:p14="http://schemas.microsoft.com/office/powerpoint/2010/main" val="2880450778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F6AD-A29A-48D5-94C1-01103D5A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大语言模型背景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29053E-6761-4B81-ABBC-50E90E62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00" y="545518"/>
            <a:ext cx="8179200" cy="45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70483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对于大模型的两种不同方式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2F7D7D-9E84-4B48-B981-1860252A44ED}"/>
              </a:ext>
            </a:extLst>
          </p:cNvPr>
          <p:cNvSpPr txBox="1"/>
          <p:nvPr/>
        </p:nvSpPr>
        <p:spPr>
          <a:xfrm>
            <a:off x="302150" y="794354"/>
            <a:ext cx="521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专才：弱人工智能的思路，解决某一特定任务。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8E22316-F22A-471F-B28E-F8CA9CD4FB8D}"/>
              </a:ext>
            </a:extLst>
          </p:cNvPr>
          <p:cNvCxnSpPr>
            <a:cxnSpLocks/>
          </p:cNvCxnSpPr>
          <p:nvPr/>
        </p:nvCxnSpPr>
        <p:spPr>
          <a:xfrm>
            <a:off x="3045600" y="1879200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F87D4C3-F2A9-4F1B-BB63-F22020ED72DB}"/>
              </a:ext>
            </a:extLst>
          </p:cNvPr>
          <p:cNvSpPr/>
          <p:nvPr/>
        </p:nvSpPr>
        <p:spPr>
          <a:xfrm>
            <a:off x="784800" y="1418400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这堂课我们要讲如何使用大语言模型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0EB2FE-60A3-405A-AFE0-54EE58DD879F}"/>
              </a:ext>
            </a:extLst>
          </p:cNvPr>
          <p:cNvSpPr/>
          <p:nvPr/>
        </p:nvSpPr>
        <p:spPr>
          <a:xfrm>
            <a:off x="6272400" y="1418400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This course is about 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D09D44-8679-42E2-B444-FD860F723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86" y="1350000"/>
            <a:ext cx="1058400" cy="1058400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0F1F5E4-2836-4126-B257-9C24625DDD5E}"/>
              </a:ext>
            </a:extLst>
          </p:cNvPr>
          <p:cNvCxnSpPr>
            <a:cxnSpLocks/>
          </p:cNvCxnSpPr>
          <p:nvPr/>
        </p:nvCxnSpPr>
        <p:spPr>
          <a:xfrm>
            <a:off x="5399773" y="1879200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8693E7D-12EA-41EC-92BC-37CB65EE6CB2}"/>
              </a:ext>
            </a:extLst>
          </p:cNvPr>
          <p:cNvSpPr txBox="1"/>
          <p:nvPr/>
        </p:nvSpPr>
        <p:spPr>
          <a:xfrm>
            <a:off x="3927543" y="2501517"/>
            <a:ext cx="128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翻译模型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E3B08A5-15EF-4C65-8ABC-2AFAB134C8E5}"/>
              </a:ext>
            </a:extLst>
          </p:cNvPr>
          <p:cNvCxnSpPr>
            <a:cxnSpLocks/>
          </p:cNvCxnSpPr>
          <p:nvPr/>
        </p:nvCxnSpPr>
        <p:spPr>
          <a:xfrm>
            <a:off x="3045600" y="3663915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CCDB4272-729E-424D-A8AE-1B0C132489B7}"/>
              </a:ext>
            </a:extLst>
          </p:cNvPr>
          <p:cNvSpPr/>
          <p:nvPr/>
        </p:nvSpPr>
        <p:spPr>
          <a:xfrm>
            <a:off x="784800" y="3203115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这堂课我们要讲如何使用大语言模型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096F693-58F7-4C73-968E-E2D770FB3931}"/>
              </a:ext>
            </a:extLst>
          </p:cNvPr>
          <p:cNvSpPr/>
          <p:nvPr/>
        </p:nvSpPr>
        <p:spPr>
          <a:xfrm>
            <a:off x="6272400" y="3203115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本课程的重要是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18C0C33-F469-4808-BA6A-4D2D318580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86" y="3134715"/>
            <a:ext cx="1058400" cy="1058400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3AE29B-98B3-41AF-96C8-A9A84A66BCD0}"/>
              </a:ext>
            </a:extLst>
          </p:cNvPr>
          <p:cNvCxnSpPr>
            <a:cxnSpLocks/>
          </p:cNvCxnSpPr>
          <p:nvPr/>
        </p:nvCxnSpPr>
        <p:spPr>
          <a:xfrm>
            <a:off x="5399773" y="3663915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967EAD5-BFD2-4E8C-A4E4-164ABCBE7753}"/>
              </a:ext>
            </a:extLst>
          </p:cNvPr>
          <p:cNvSpPr txBox="1"/>
          <p:nvPr/>
        </p:nvSpPr>
        <p:spPr>
          <a:xfrm>
            <a:off x="3927543" y="4286232"/>
            <a:ext cx="128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摘要模型</a:t>
            </a:r>
          </a:p>
        </p:txBody>
      </p:sp>
    </p:spTree>
    <p:extLst>
      <p:ext uri="{BB962C8B-B14F-4D97-AF65-F5344CB8AC3E}">
        <p14:creationId xmlns:p14="http://schemas.microsoft.com/office/powerpoint/2010/main" val="2780969071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对于大模型的两种不同方式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2F7D7D-9E84-4B48-B981-1860252A44ED}"/>
              </a:ext>
            </a:extLst>
          </p:cNvPr>
          <p:cNvSpPr txBox="1"/>
          <p:nvPr/>
        </p:nvSpPr>
        <p:spPr>
          <a:xfrm>
            <a:off x="302149" y="794354"/>
            <a:ext cx="861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通才：通用人工智能的思路，可以通过适当的提示或指令来完成所有任务。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9B7CCF1-1D51-41BF-BC62-62BA2BE935F2}"/>
              </a:ext>
            </a:extLst>
          </p:cNvPr>
          <p:cNvCxnSpPr>
            <a:cxnSpLocks/>
          </p:cNvCxnSpPr>
          <p:nvPr/>
        </p:nvCxnSpPr>
        <p:spPr>
          <a:xfrm>
            <a:off x="3499200" y="1901983"/>
            <a:ext cx="756000" cy="475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6BCFF4A-9916-4BA3-94C0-01F39C55B5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00" y="2065333"/>
            <a:ext cx="1058400" cy="105840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B9527BC-B243-496D-8E30-14DEE372D19E}"/>
              </a:ext>
            </a:extLst>
          </p:cNvPr>
          <p:cNvCxnSpPr>
            <a:cxnSpLocks/>
          </p:cNvCxnSpPr>
          <p:nvPr/>
        </p:nvCxnSpPr>
        <p:spPr>
          <a:xfrm flipV="1">
            <a:off x="3499200" y="2757899"/>
            <a:ext cx="756000" cy="529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1312E22-FD3C-42BA-827B-2C18C8C45F02}"/>
              </a:ext>
            </a:extLst>
          </p:cNvPr>
          <p:cNvSpPr txBox="1"/>
          <p:nvPr/>
        </p:nvSpPr>
        <p:spPr>
          <a:xfrm>
            <a:off x="4319888" y="3123733"/>
            <a:ext cx="161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统一语言模型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397CB32-8257-45A3-B59C-8A601AE6BA67}"/>
              </a:ext>
            </a:extLst>
          </p:cNvPr>
          <p:cNvCxnSpPr>
            <a:cxnSpLocks/>
          </p:cNvCxnSpPr>
          <p:nvPr/>
        </p:nvCxnSpPr>
        <p:spPr>
          <a:xfrm>
            <a:off x="5796000" y="2744836"/>
            <a:ext cx="756000" cy="563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3FBBA81-0EC5-49BA-AE0E-5C22551112D0}"/>
              </a:ext>
            </a:extLst>
          </p:cNvPr>
          <p:cNvCxnSpPr>
            <a:cxnSpLocks/>
          </p:cNvCxnSpPr>
          <p:nvPr/>
        </p:nvCxnSpPr>
        <p:spPr>
          <a:xfrm flipV="1">
            <a:off x="5785256" y="2139583"/>
            <a:ext cx="766744" cy="3373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7AC330E-8A4A-4078-B880-1DDA223A3A43}"/>
              </a:ext>
            </a:extLst>
          </p:cNvPr>
          <p:cNvSpPr/>
          <p:nvPr/>
        </p:nvSpPr>
        <p:spPr>
          <a:xfrm>
            <a:off x="885600" y="1568533"/>
            <a:ext cx="2493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对以下的文本做翻译：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这堂课我们要讲如何使用大语言模型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A45BDB-D672-4D9F-A60A-F274836B89B6}"/>
              </a:ext>
            </a:extLst>
          </p:cNvPr>
          <p:cNvSpPr/>
          <p:nvPr/>
        </p:nvSpPr>
        <p:spPr>
          <a:xfrm>
            <a:off x="885600" y="2996265"/>
            <a:ext cx="2493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对以下的文本做摘要：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这堂课我们要讲如何使用大语言模型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3869F48-C4E5-4586-B08E-551F296A3A41}"/>
              </a:ext>
            </a:extLst>
          </p:cNvPr>
          <p:cNvSpPr/>
          <p:nvPr/>
        </p:nvSpPr>
        <p:spPr>
          <a:xfrm>
            <a:off x="6672600" y="1587716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This course is about 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113127A-E1BD-42D0-8486-078C87B1D256}"/>
              </a:ext>
            </a:extLst>
          </p:cNvPr>
          <p:cNvSpPr/>
          <p:nvPr/>
        </p:nvSpPr>
        <p:spPr>
          <a:xfrm>
            <a:off x="6726000" y="2982436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本课程的重要是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751FB7F-D220-4108-BD32-04F34A1E7BEB}"/>
              </a:ext>
            </a:extLst>
          </p:cNvPr>
          <p:cNvCxnSpPr>
            <a:cxnSpLocks/>
          </p:cNvCxnSpPr>
          <p:nvPr/>
        </p:nvCxnSpPr>
        <p:spPr>
          <a:xfrm>
            <a:off x="438950" y="1957333"/>
            <a:ext cx="0" cy="2332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02CCBED-8E3A-4014-85D1-199752C616CD}"/>
              </a:ext>
            </a:extLst>
          </p:cNvPr>
          <p:cNvCxnSpPr>
            <a:cxnSpLocks/>
          </p:cNvCxnSpPr>
          <p:nvPr/>
        </p:nvCxnSpPr>
        <p:spPr>
          <a:xfrm flipH="1">
            <a:off x="438950" y="1957333"/>
            <a:ext cx="446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EEDB59C-6A0B-48B0-9D4A-3CA0BBD43298}"/>
              </a:ext>
            </a:extLst>
          </p:cNvPr>
          <p:cNvCxnSpPr>
            <a:cxnSpLocks/>
          </p:cNvCxnSpPr>
          <p:nvPr/>
        </p:nvCxnSpPr>
        <p:spPr>
          <a:xfrm flipH="1">
            <a:off x="438950" y="3464969"/>
            <a:ext cx="446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CDB1F2C-B795-4CF5-8288-8505AF94125C}"/>
              </a:ext>
            </a:extLst>
          </p:cNvPr>
          <p:cNvSpPr txBox="1"/>
          <p:nvPr/>
        </p:nvSpPr>
        <p:spPr>
          <a:xfrm>
            <a:off x="0" y="4393242"/>
            <a:ext cx="106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Prompt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965252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对于大模型的两种不同方式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2F7D7D-9E84-4B48-B981-1860252A44ED}"/>
              </a:ext>
            </a:extLst>
          </p:cNvPr>
          <p:cNvSpPr txBox="1"/>
          <p:nvPr/>
        </p:nvSpPr>
        <p:spPr>
          <a:xfrm>
            <a:off x="302150" y="794354"/>
            <a:ext cx="521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专才：弱人工智能的思路，解决某一特定任务。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8E22316-F22A-471F-B28E-F8CA9CD4FB8D}"/>
              </a:ext>
            </a:extLst>
          </p:cNvPr>
          <p:cNvCxnSpPr>
            <a:cxnSpLocks/>
          </p:cNvCxnSpPr>
          <p:nvPr/>
        </p:nvCxnSpPr>
        <p:spPr>
          <a:xfrm>
            <a:off x="3045600" y="1879200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F87D4C3-F2A9-4F1B-BB63-F22020ED72DB}"/>
              </a:ext>
            </a:extLst>
          </p:cNvPr>
          <p:cNvSpPr/>
          <p:nvPr/>
        </p:nvSpPr>
        <p:spPr>
          <a:xfrm>
            <a:off x="784800" y="1418400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这堂课我们要讲如何使用大语言模型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0EB2FE-60A3-405A-AFE0-54EE58DD879F}"/>
              </a:ext>
            </a:extLst>
          </p:cNvPr>
          <p:cNvSpPr/>
          <p:nvPr/>
        </p:nvSpPr>
        <p:spPr>
          <a:xfrm>
            <a:off x="6272400" y="1418400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This course is about 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D09D44-8679-42E2-B444-FD860F723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86" y="1350000"/>
            <a:ext cx="1058400" cy="1058400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0F1F5E4-2836-4126-B257-9C24625DDD5E}"/>
              </a:ext>
            </a:extLst>
          </p:cNvPr>
          <p:cNvCxnSpPr>
            <a:cxnSpLocks/>
          </p:cNvCxnSpPr>
          <p:nvPr/>
        </p:nvCxnSpPr>
        <p:spPr>
          <a:xfrm>
            <a:off x="5399773" y="1879200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8693E7D-12EA-41EC-92BC-37CB65EE6CB2}"/>
              </a:ext>
            </a:extLst>
          </p:cNvPr>
          <p:cNvSpPr txBox="1"/>
          <p:nvPr/>
        </p:nvSpPr>
        <p:spPr>
          <a:xfrm>
            <a:off x="3927543" y="2501517"/>
            <a:ext cx="128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翻译模型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E3B08A5-15EF-4C65-8ABC-2AFAB134C8E5}"/>
              </a:ext>
            </a:extLst>
          </p:cNvPr>
          <p:cNvCxnSpPr>
            <a:cxnSpLocks/>
          </p:cNvCxnSpPr>
          <p:nvPr/>
        </p:nvCxnSpPr>
        <p:spPr>
          <a:xfrm>
            <a:off x="3045600" y="3663915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CCDB4272-729E-424D-A8AE-1B0C132489B7}"/>
              </a:ext>
            </a:extLst>
          </p:cNvPr>
          <p:cNvSpPr/>
          <p:nvPr/>
        </p:nvSpPr>
        <p:spPr>
          <a:xfrm>
            <a:off x="784800" y="3203115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这堂课我们要讲如何使用大语言模型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096F693-58F7-4C73-968E-E2D770FB3931}"/>
              </a:ext>
            </a:extLst>
          </p:cNvPr>
          <p:cNvSpPr/>
          <p:nvPr/>
        </p:nvSpPr>
        <p:spPr>
          <a:xfrm>
            <a:off x="6272400" y="3203115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本课程的重要是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18C0C33-F469-4808-BA6A-4D2D318580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86" y="3134715"/>
            <a:ext cx="1058400" cy="1058400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3AE29B-98B3-41AF-96C8-A9A84A66BCD0}"/>
              </a:ext>
            </a:extLst>
          </p:cNvPr>
          <p:cNvCxnSpPr>
            <a:cxnSpLocks/>
          </p:cNvCxnSpPr>
          <p:nvPr/>
        </p:nvCxnSpPr>
        <p:spPr>
          <a:xfrm>
            <a:off x="5399773" y="3663915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967EAD5-BFD2-4E8C-A4E4-164ABCBE7753}"/>
              </a:ext>
            </a:extLst>
          </p:cNvPr>
          <p:cNvSpPr txBox="1"/>
          <p:nvPr/>
        </p:nvSpPr>
        <p:spPr>
          <a:xfrm>
            <a:off x="3927543" y="4286232"/>
            <a:ext cx="128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摘要模型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A0906C-C1EC-4611-897F-0AFC3206BABF}"/>
              </a:ext>
            </a:extLst>
          </p:cNvPr>
          <p:cNvSpPr/>
          <p:nvPr/>
        </p:nvSpPr>
        <p:spPr>
          <a:xfrm>
            <a:off x="482400" y="1231200"/>
            <a:ext cx="8193600" cy="1717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085200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7BB3C-D037-479A-A114-24184324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对预训练模型做改造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DF721A-FA39-47EA-8BCC-225E10C16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27158"/>
            <a:ext cx="8524875" cy="3917784"/>
          </a:xfrm>
        </p:spPr>
      </p:pic>
    </p:spTree>
    <p:extLst>
      <p:ext uri="{BB962C8B-B14F-4D97-AF65-F5344CB8AC3E}">
        <p14:creationId xmlns:p14="http://schemas.microsoft.com/office/powerpoint/2010/main" val="1008242262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070FE-92CA-4EF2-8A10-716AE520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对预训练模型做改造</a:t>
            </a:r>
            <a:r>
              <a:rPr lang="en-US" altLang="zh-CN" dirty="0"/>
              <a:t>——</a:t>
            </a:r>
            <a:r>
              <a:rPr lang="zh-CN" altLang="en-US" dirty="0"/>
              <a:t>加外挂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9F3374-15B5-4D47-93D3-4A2546CF3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64" y="611075"/>
            <a:ext cx="5725471" cy="4403574"/>
          </a:xfrm>
        </p:spPr>
      </p:pic>
    </p:spTree>
    <p:extLst>
      <p:ext uri="{BB962C8B-B14F-4D97-AF65-F5344CB8AC3E}">
        <p14:creationId xmlns:p14="http://schemas.microsoft.com/office/powerpoint/2010/main" val="746252187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D592A-6A1C-409A-B23F-3A87ABCC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对预训练模型做改造</a:t>
            </a:r>
            <a:r>
              <a:rPr lang="en-US" altLang="zh-CN" dirty="0"/>
              <a:t>——</a:t>
            </a:r>
            <a:r>
              <a:rPr lang="zh-CN" altLang="en-US" dirty="0"/>
              <a:t>微调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2CD86C-3277-4006-8844-12D5D6DD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94969"/>
            <a:ext cx="8524875" cy="3782162"/>
          </a:xfrm>
        </p:spPr>
      </p:pic>
    </p:spTree>
    <p:extLst>
      <p:ext uri="{BB962C8B-B14F-4D97-AF65-F5344CB8AC3E}">
        <p14:creationId xmlns:p14="http://schemas.microsoft.com/office/powerpoint/2010/main" val="2505132580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5E8F4-E063-4CCD-8B29-F641923C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6113050" cy="453221"/>
          </a:xfrm>
        </p:spPr>
        <p:txBody>
          <a:bodyPr/>
          <a:lstStyle/>
          <a:p>
            <a:r>
              <a:rPr lang="zh-CN" altLang="en-US" dirty="0"/>
              <a:t>对预训练模型做改造</a:t>
            </a:r>
            <a:r>
              <a:rPr lang="en-US" altLang="zh-CN" dirty="0"/>
              <a:t>——Adapter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5A099FF-7A64-44F2-AB01-E1DC35A7E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657693"/>
            <a:ext cx="8524875" cy="4056714"/>
          </a:xfrm>
        </p:spPr>
      </p:pic>
    </p:spTree>
    <p:extLst>
      <p:ext uri="{BB962C8B-B14F-4D97-AF65-F5344CB8AC3E}">
        <p14:creationId xmlns:p14="http://schemas.microsoft.com/office/powerpoint/2010/main" val="189863149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 bwMode="auto">
          <a:xfrm>
            <a:off x="1195071" y="2238375"/>
            <a:ext cx="3886835" cy="400050"/>
            <a:chOff x="6255322" y="1264843"/>
            <a:chExt cx="3419123" cy="774704"/>
          </a:xfrm>
          <a:solidFill>
            <a:srgbClr val="8FAADC"/>
          </a:solidFill>
        </p:grpSpPr>
        <p:sp>
          <p:nvSpPr>
            <p:cNvPr id="34" name="圆角矩形 26"/>
            <p:cNvSpPr/>
            <p:nvPr/>
          </p:nvSpPr>
          <p:spPr>
            <a:xfrm>
              <a:off x="6255322" y="1304094"/>
              <a:ext cx="3419123" cy="65821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适配器</a:t>
              </a:r>
              <a:r>
                <a:rPr lang="en-US" altLang="zh-CN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Adapter</a:t>
              </a:r>
              <a:endParaRPr lang="zh-CN" altLang="en-US" sz="2000" dirty="0">
                <a:solidFill>
                  <a:srgbClr val="FFFFFF"/>
                </a:solidFill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73700" y="1264843"/>
              <a:ext cx="3396934" cy="77470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1" b="681"/>
          <a:stretch>
            <a:fillRect/>
          </a:stretch>
        </p:blipFill>
        <p:spPr>
          <a:xfrm>
            <a:off x="3605982" y="7379"/>
            <a:ext cx="5538018" cy="1600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圆角矩形 24"/>
          <p:cNvSpPr/>
          <p:nvPr/>
        </p:nvSpPr>
        <p:spPr>
          <a:xfrm>
            <a:off x="353484" y="162189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1216831" y="1628257"/>
            <a:ext cx="3866132" cy="400150"/>
            <a:chOff x="6274658" y="1378056"/>
            <a:chExt cx="3419123" cy="598634"/>
          </a:xfrm>
          <a:solidFill>
            <a:srgbClr val="8FAADC"/>
          </a:solidFill>
        </p:grpSpPr>
        <p:sp>
          <p:nvSpPr>
            <p:cNvPr id="15" name="圆角矩形 26"/>
            <p:cNvSpPr/>
            <p:nvPr/>
          </p:nvSpPr>
          <p:spPr>
            <a:xfrm>
              <a:off x="6274658" y="1421414"/>
              <a:ext cx="3419123" cy="511504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大语言模型背景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489421" y="1378056"/>
              <a:ext cx="3070913" cy="59863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</a:p>
          </p:txBody>
        </p:sp>
      </p:grpSp>
      <p:sp>
        <p:nvSpPr>
          <p:cNvPr id="32" name="圆角矩形 24"/>
          <p:cNvSpPr/>
          <p:nvPr/>
        </p:nvSpPr>
        <p:spPr>
          <a:xfrm>
            <a:off x="353484" y="2233075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圆角矩形 24"/>
          <p:cNvSpPr/>
          <p:nvPr/>
        </p:nvSpPr>
        <p:spPr>
          <a:xfrm>
            <a:off x="353484" y="285497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1087755" y="2834005"/>
            <a:ext cx="3995420" cy="403225"/>
            <a:chOff x="6122090" y="1637603"/>
            <a:chExt cx="3536856" cy="583791"/>
          </a:xfrm>
          <a:solidFill>
            <a:srgbClr val="8FAADC"/>
          </a:solidFill>
        </p:grpSpPr>
        <p:sp>
          <p:nvSpPr>
            <p:cNvPr id="38" name="圆角矩形 26"/>
            <p:cNvSpPr/>
            <p:nvPr/>
          </p:nvSpPr>
          <p:spPr>
            <a:xfrm>
              <a:off x="6239823" y="1637603"/>
              <a:ext cx="3419123" cy="58379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Prefix Tuning</a:t>
              </a:r>
              <a:endParaRPr lang="zh-CN" altLang="en-US" sz="2000" dirty="0">
                <a:solidFill>
                  <a:srgbClr val="FFFFFF"/>
                </a:solidFill>
                <a:cs typeface="Arial Unicode MS" panose="020B0604020202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122090" y="1669858"/>
              <a:ext cx="3419123" cy="534398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圆角矩形 24"/>
          <p:cNvSpPr/>
          <p:nvPr/>
        </p:nvSpPr>
        <p:spPr>
          <a:xfrm>
            <a:off x="353484" y="3494507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1205865" y="3479800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42" name="圆角矩形 26"/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LoRA</a:t>
              </a:r>
              <a:endParaRPr lang="zh-CN" altLang="en-US" sz="2000" dirty="0">
                <a:solidFill>
                  <a:srgbClr val="FFFFFF"/>
                </a:solidFill>
                <a:cs typeface="Arial Unicode MS" panose="020B0604020202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24">
            <a:extLst>
              <a:ext uri="{FF2B5EF4-FFF2-40B4-BE49-F238E27FC236}">
                <a16:creationId xmlns:a16="http://schemas.microsoft.com/office/drawing/2014/main" id="{ED259E5B-1E66-4755-868A-A3DE2642041D}"/>
              </a:ext>
            </a:extLst>
          </p:cNvPr>
          <p:cNvSpPr/>
          <p:nvPr/>
        </p:nvSpPr>
        <p:spPr>
          <a:xfrm>
            <a:off x="353484" y="4089080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7F79923-5785-47B1-852E-DCBDA470FF2D}"/>
              </a:ext>
            </a:extLst>
          </p:cNvPr>
          <p:cNvGrpSpPr/>
          <p:nvPr/>
        </p:nvGrpSpPr>
        <p:grpSpPr bwMode="auto">
          <a:xfrm>
            <a:off x="1205865" y="4074373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21" name="圆角矩形 26">
              <a:extLst>
                <a:ext uri="{FF2B5EF4-FFF2-40B4-BE49-F238E27FC236}">
                  <a16:creationId xmlns:a16="http://schemas.microsoft.com/office/drawing/2014/main" id="{40CC37BA-602E-40E5-8555-0C13682298F0}"/>
                </a:ext>
              </a:extLst>
            </p:cNvPr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000" dirty="0">
                  <a:solidFill>
                    <a:srgbClr val="FFFFFF"/>
                  </a:solidFill>
                </a:rPr>
                <a:t>PEFT</a:t>
              </a:r>
              <a:r>
                <a:rPr lang="zh-CN" altLang="en-US" sz="2000" dirty="0">
                  <a:solidFill>
                    <a:srgbClr val="FFFFFF"/>
                  </a:solidFill>
                </a:rPr>
                <a:t>的统一视角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FF82B28-2421-4078-8CBA-3520DD25F607}"/>
                </a:ext>
              </a:extLst>
            </p:cNvPr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圆角矩形 24">
            <a:extLst>
              <a:ext uri="{FF2B5EF4-FFF2-40B4-BE49-F238E27FC236}">
                <a16:creationId xmlns:a16="http://schemas.microsoft.com/office/drawing/2014/main" id="{E97FBA58-2076-4D78-A1E9-0FF70E39EFAD}"/>
              </a:ext>
            </a:extLst>
          </p:cNvPr>
          <p:cNvSpPr/>
          <p:nvPr/>
        </p:nvSpPr>
        <p:spPr>
          <a:xfrm>
            <a:off x="347883" y="4653314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555E7A3-E116-4752-A326-FAB3A69580C0}"/>
              </a:ext>
            </a:extLst>
          </p:cNvPr>
          <p:cNvGrpSpPr/>
          <p:nvPr/>
        </p:nvGrpSpPr>
        <p:grpSpPr bwMode="auto">
          <a:xfrm>
            <a:off x="1200264" y="4638607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25" name="圆角矩形 26">
              <a:extLst>
                <a:ext uri="{FF2B5EF4-FFF2-40B4-BE49-F238E27FC236}">
                  <a16:creationId xmlns:a16="http://schemas.microsoft.com/office/drawing/2014/main" id="{4A552B81-3CCA-492C-B937-9B79FFD82968}"/>
                </a:ext>
              </a:extLst>
            </p:cNvPr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拓展与应用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B9A2955-C87A-4C62-9F70-F423186DA2DA}"/>
                </a:ext>
              </a:extLst>
            </p:cNvPr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5F026-C0FD-4825-9B58-709D7D47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各种不同的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5BF65D-D9FB-4911-AD8D-F3D0903E1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https://adapterhub.ml</a:t>
            </a:r>
            <a:endParaRPr lang="zh-CN" altLang="en-US" dirty="0"/>
          </a:p>
        </p:txBody>
      </p:sp>
      <p:pic>
        <p:nvPicPr>
          <p:cNvPr id="1026" name="Picture 2" descr="https://adapterhub.ml/static/adapter-bert.png">
            <a:extLst>
              <a:ext uri="{FF2B5EF4-FFF2-40B4-BE49-F238E27FC236}">
                <a16:creationId xmlns:a16="http://schemas.microsoft.com/office/drawing/2014/main" id="{763EC9D6-AD23-49EF-AC43-5AD3B877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02" y="1388834"/>
            <a:ext cx="1665546" cy="29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2EAE64-33BB-4E92-AE2F-4785044F8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600" y="635405"/>
            <a:ext cx="3872400" cy="44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2459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1BBAA-4F7F-46D9-8C5F-574A7CCC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969050" cy="453221"/>
          </a:xfrm>
        </p:spPr>
        <p:txBody>
          <a:bodyPr/>
          <a:lstStyle/>
          <a:p>
            <a:r>
              <a:rPr lang="zh-CN" altLang="en-US" dirty="0"/>
              <a:t>对预训练模型做改造</a:t>
            </a:r>
            <a:r>
              <a:rPr lang="en-US" altLang="zh-CN" dirty="0"/>
              <a:t>——Adapter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4A9716-98D8-4537-AAA5-B49F4CD7B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52" y="625475"/>
            <a:ext cx="6930020" cy="4121150"/>
          </a:xfrm>
        </p:spPr>
      </p:pic>
    </p:spTree>
    <p:extLst>
      <p:ext uri="{BB962C8B-B14F-4D97-AF65-F5344CB8AC3E}">
        <p14:creationId xmlns:p14="http://schemas.microsoft.com/office/powerpoint/2010/main" val="2904054460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57726-E88C-4109-B7EA-6203FBAF5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976250" cy="453221"/>
          </a:xfrm>
        </p:spPr>
        <p:txBody>
          <a:bodyPr/>
          <a:lstStyle/>
          <a:p>
            <a:r>
              <a:rPr lang="zh-CN" altLang="en-US" dirty="0"/>
              <a:t>对预训练模型做改造</a:t>
            </a:r>
            <a:r>
              <a:rPr lang="en-US" altLang="zh-CN" dirty="0"/>
              <a:t>——Adapter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6EFC5D-FC3B-40A1-BBAB-B3AE35609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3" y="625475"/>
            <a:ext cx="7930199" cy="4121150"/>
          </a:xfrm>
        </p:spPr>
      </p:pic>
    </p:spTree>
    <p:extLst>
      <p:ext uri="{BB962C8B-B14F-4D97-AF65-F5344CB8AC3E}">
        <p14:creationId xmlns:p14="http://schemas.microsoft.com/office/powerpoint/2010/main" val="3837212818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61CCF-BFF4-4179-B9A4-CDA35993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适配器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E48FE1-366D-4275-A69C-A3CF0FF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" y="718888"/>
            <a:ext cx="4435450" cy="3817112"/>
          </a:xfrm>
        </p:spPr>
        <p:txBody>
          <a:bodyPr/>
          <a:lstStyle/>
          <a:p>
            <a:r>
              <a:rPr lang="zh-CN" altLang="en-US" dirty="0"/>
              <a:t>在适配器模型内部添加新的网络模块</a:t>
            </a:r>
            <a:r>
              <a:rPr lang="en-US" altLang="zh-CN" dirty="0"/>
              <a:t>(Adapter)</a:t>
            </a:r>
            <a:r>
              <a:rPr lang="zh-CN" altLang="en-US" dirty="0"/>
              <a:t>来适配下游任务</a:t>
            </a:r>
            <a:endParaRPr lang="en-US" altLang="zh-CN" dirty="0"/>
          </a:p>
          <a:p>
            <a:r>
              <a:rPr lang="en-US" altLang="zh-CN" b="1" dirty="0"/>
              <a:t>Adapter</a:t>
            </a:r>
            <a:r>
              <a:rPr lang="zh-CN" altLang="en-US" dirty="0"/>
              <a:t>：一个</a:t>
            </a:r>
            <a:r>
              <a:rPr lang="en-US" altLang="zh-CN" dirty="0"/>
              <a:t>bottleneck</a:t>
            </a:r>
            <a:r>
              <a:rPr lang="zh-CN" altLang="en-US" dirty="0"/>
              <a:t>结构模块，包括两个前馈神经网络（</a:t>
            </a:r>
            <a:r>
              <a:rPr lang="en-US" altLang="zh-CN" dirty="0"/>
              <a:t>up</a:t>
            </a:r>
            <a:r>
              <a:rPr lang="zh-CN" altLang="en-US" dirty="0"/>
              <a:t>、</a:t>
            </a:r>
            <a:r>
              <a:rPr lang="en-US" altLang="zh-CN" dirty="0"/>
              <a:t>down</a:t>
            </a:r>
            <a:r>
              <a:rPr lang="zh-CN" altLang="en-US" dirty="0"/>
              <a:t>和激活函数）和一个输入输出之间的残差连接。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Series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Adapter: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模块添加到多头注意力之后、前馈层之后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Parallel Adapter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：模块与多头注意力、前馈层并行计算集成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39C336-DC05-4B23-BB06-AB577A5D8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22" y="949288"/>
            <a:ext cx="4634232" cy="27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7350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771515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3150185" y="2791534"/>
            <a:ext cx="198003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前缀微调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0417447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7572D-6436-45D2-8231-DA23E864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Prefix Tuning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34EF0F-117A-428E-8024-FB49AAB1C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1376"/>
            <a:ext cx="3960000" cy="4121188"/>
          </a:xfrm>
        </p:spPr>
        <p:txBody>
          <a:bodyPr/>
          <a:lstStyle/>
          <a:p>
            <a:r>
              <a:rPr lang="zh-CN" altLang="en-US" dirty="0"/>
              <a:t>前缀微调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在模型输入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隐层前添加一段连续的、任务特定的、可学习的前缀序列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(prefix)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训练时只优化特定任务的前缀，部署时共享大模型，灵活切换任务前缀。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使用较低维矩阵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+MLP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作为前缀部分的隐层激活。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ACF435-CA8B-4BB3-B910-4C36B3DE0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550355"/>
            <a:ext cx="5220000" cy="40427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28B355A-F52B-4EF4-B501-9AB3E8A9D7FF}"/>
              </a:ext>
            </a:extLst>
          </p:cNvPr>
          <p:cNvSpPr/>
          <p:nvPr/>
        </p:nvSpPr>
        <p:spPr>
          <a:xfrm>
            <a:off x="302150" y="42201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Prefix-Tuning: Optimizing Continuous Prompts for Generation</a:t>
            </a:r>
          </a:p>
          <a:p>
            <a:r>
              <a:rPr lang="en-US" altLang="zh-CN" dirty="0"/>
              <a:t>https://arxiv.org/pdf/2101.00190.pdf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501450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EDA1D-6225-4A9F-97DF-D4681645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Prefix Tuning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7C4D8A-6B74-4885-BA28-281D5DCF1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191288"/>
            <a:ext cx="8524875" cy="2989524"/>
          </a:xfrm>
        </p:spPr>
      </p:pic>
    </p:spTree>
    <p:extLst>
      <p:ext uri="{BB962C8B-B14F-4D97-AF65-F5344CB8AC3E}">
        <p14:creationId xmlns:p14="http://schemas.microsoft.com/office/powerpoint/2010/main" val="1065351080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3D997-561E-44ED-BC9A-E79F93D0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 Tuning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FFEEBD-CD8F-433E-94AA-E932E80CB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简化</a:t>
            </a:r>
            <a:r>
              <a:rPr lang="en-US" altLang="zh-CN" dirty="0"/>
              <a:t>Prefix Tuning: </a:t>
            </a:r>
            <a:r>
              <a:rPr lang="zh-CN" altLang="en-US" dirty="0"/>
              <a:t>只在输入文本前添加多个可学习</a:t>
            </a:r>
            <a:r>
              <a:rPr lang="en-US" altLang="zh-CN" dirty="0"/>
              <a:t>token</a:t>
            </a:r>
            <a:r>
              <a:rPr lang="zh-CN" altLang="en-US" dirty="0"/>
              <a:t>，不使用额外的编码层（每个任务对应一个</a:t>
            </a:r>
            <a:r>
              <a:rPr lang="en-US" altLang="zh-CN" dirty="0"/>
              <a:t>Task Prompt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模型数量达到一定规模时，仅使用</a:t>
            </a:r>
            <a:r>
              <a:rPr lang="en-US" altLang="zh-CN" dirty="0"/>
              <a:t>Prompt Tuning</a:t>
            </a:r>
            <a:r>
              <a:rPr lang="zh-CN" altLang="en-US" dirty="0"/>
              <a:t>足以达到全量微调的性能（</a:t>
            </a:r>
            <a:r>
              <a:rPr lang="en-US" altLang="zh-CN" dirty="0"/>
              <a:t>Scaling</a:t>
            </a:r>
            <a:r>
              <a:rPr lang="zh-CN" altLang="en-US" dirty="0"/>
              <a:t>能力强）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7EAF46-17B7-40D7-998C-6CB49061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01" y="1914496"/>
            <a:ext cx="5691721" cy="31434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27C7FE-0CF8-4343-BD2C-A6BBFB185A55}"/>
              </a:ext>
            </a:extLst>
          </p:cNvPr>
          <p:cNvSpPr/>
          <p:nvPr/>
        </p:nvSpPr>
        <p:spPr>
          <a:xfrm>
            <a:off x="117178" y="3580585"/>
            <a:ext cx="32956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Power of Scale for Parameter-Efficient Prompt Tuning</a:t>
            </a:r>
          </a:p>
          <a:p>
            <a:r>
              <a:rPr lang="en-US" altLang="zh-CN" dirty="0"/>
              <a:t>https://arxiv.org/pdf/2104.08691.pdf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157823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79E3E-99CB-4DD1-A36C-135D4063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 Tuning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BF8171-6D2E-423A-B524-D69EE4158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779"/>
            <a:ext cx="4666363" cy="406015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FFE040-DA94-4724-9A9D-5BDA7C9BA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69" y="794329"/>
            <a:ext cx="4701631" cy="40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22703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2F5C2-B3A0-4B0F-80B9-B3E7A2C01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P-tuning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C387C-9E4C-478E-9BE1-B4F318676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Prefix Tuning</a:t>
            </a:r>
            <a:r>
              <a:rPr lang="zh-CN" altLang="en-US" dirty="0"/>
              <a:t>思路接近，但针对</a:t>
            </a:r>
            <a:r>
              <a:rPr lang="en-US" altLang="zh-CN" dirty="0"/>
              <a:t>NLU</a:t>
            </a:r>
            <a:r>
              <a:rPr lang="zh-CN" altLang="en-US" dirty="0"/>
              <a:t>任务优化和适配</a:t>
            </a:r>
            <a:endParaRPr lang="en-US" altLang="zh-CN" dirty="0"/>
          </a:p>
          <a:p>
            <a:r>
              <a:rPr lang="zh-CN" altLang="en-US" dirty="0"/>
              <a:t>设计了一个</a:t>
            </a:r>
            <a:r>
              <a:rPr lang="en-US" altLang="zh-CN" dirty="0"/>
              <a:t>prompt Encoder (</a:t>
            </a:r>
            <a:r>
              <a:rPr lang="zh-CN" altLang="en-US" dirty="0"/>
              <a:t>包括</a:t>
            </a:r>
            <a:r>
              <a:rPr lang="en-US" altLang="zh-CN" dirty="0"/>
              <a:t>Bi-LSTM</a:t>
            </a:r>
            <a:r>
              <a:rPr lang="zh-CN" altLang="en-US" dirty="0"/>
              <a:t>和</a:t>
            </a:r>
            <a:r>
              <a:rPr lang="en-US" altLang="zh-CN" dirty="0"/>
              <a:t>MLP)</a:t>
            </a:r>
            <a:r>
              <a:rPr lang="zh-CN" altLang="en-US" dirty="0"/>
              <a:t>，对</a:t>
            </a:r>
            <a:r>
              <a:rPr lang="en-US" altLang="zh-CN" dirty="0"/>
              <a:t>prompt embedding</a:t>
            </a:r>
            <a:r>
              <a:rPr lang="zh-CN" altLang="en-US" dirty="0"/>
              <a:t>序列编码后再传入语言模型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2665FF-E01A-4AF6-BC08-06C58BC4A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1795424"/>
            <a:ext cx="6358116" cy="27227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48FA8DF-BCD9-47C4-ADA1-D55493AC7F11}"/>
              </a:ext>
            </a:extLst>
          </p:cNvPr>
          <p:cNvSpPr/>
          <p:nvPr/>
        </p:nvSpPr>
        <p:spPr>
          <a:xfrm>
            <a:off x="318052" y="4480597"/>
            <a:ext cx="4621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GPT Understands, Too</a:t>
            </a:r>
          </a:p>
          <a:p>
            <a:r>
              <a:rPr lang="en-US" altLang="zh-CN" dirty="0"/>
              <a:t>https://arxiv.org/pdf/2103.10385.pdf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997272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476925" y="2790522"/>
            <a:ext cx="332655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大语言模型背景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8AE84-1897-43B3-B21D-51EF4F75C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P-tuning v2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81616F-CA3B-4AEA-A846-6AADC8C29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从输入层拓展到模型的每一层（类似</a:t>
            </a:r>
            <a:r>
              <a:rPr lang="en-US" altLang="zh-CN" dirty="0"/>
              <a:t>Prefix</a:t>
            </a:r>
            <a:r>
              <a:rPr lang="zh-CN" altLang="en-US" dirty="0"/>
              <a:t>的改造）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1FDFA9-EB92-4022-B8DB-3DD093A89835}"/>
              </a:ext>
            </a:extLst>
          </p:cNvPr>
          <p:cNvSpPr/>
          <p:nvPr/>
        </p:nvSpPr>
        <p:spPr>
          <a:xfrm>
            <a:off x="318052" y="4220170"/>
            <a:ext cx="8638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P-Tuning v2: Prompt Tuning Can Be Comparable to Fine-tuning Universally Across Scales and Tasks</a:t>
            </a:r>
          </a:p>
          <a:p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https://arxiv.org/abs/2110.07602</a:t>
            </a:r>
            <a:endParaRPr lang="en-US" altLang="zh-CN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DD6953-8053-44AD-944A-689DE7048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28" y="1032310"/>
            <a:ext cx="6949471" cy="307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85788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771515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925765" y="2791534"/>
            <a:ext cx="242887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低秩适配器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2518843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957A6-C3B0-4D7A-85AF-90DDA2D6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低秩适配器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B00FAC-98E9-40E2-A927-3BEF48988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低秩分解原理（一切取决于秩</a:t>
            </a:r>
            <a:r>
              <a:rPr lang="en-US" altLang="zh-CN" dirty="0"/>
              <a:t>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是一个</a:t>
            </a:r>
            <a:r>
              <a:rPr lang="en-US" altLang="zh-CN" dirty="0"/>
              <a:t>M*N</a:t>
            </a:r>
            <a:r>
              <a:rPr lang="zh-CN" altLang="en-US" dirty="0"/>
              <a:t>的矩阵</a:t>
            </a:r>
            <a:endParaRPr lang="en-US" altLang="zh-CN" dirty="0"/>
          </a:p>
          <a:p>
            <a:r>
              <a:rPr lang="en-US" altLang="zh-CN" dirty="0"/>
              <a:t>U</a:t>
            </a:r>
            <a:r>
              <a:rPr lang="zh-CN" altLang="en-US" dirty="0"/>
              <a:t>是一个</a:t>
            </a:r>
            <a:r>
              <a:rPr lang="en-US" altLang="zh-CN" dirty="0"/>
              <a:t>M*M</a:t>
            </a:r>
            <a:r>
              <a:rPr lang="zh-CN" altLang="en-US" dirty="0"/>
              <a:t>的方阵（秩为</a:t>
            </a:r>
            <a:r>
              <a:rPr lang="en-US" altLang="zh-CN" dirty="0"/>
              <a:t>r</a:t>
            </a:r>
            <a:r>
              <a:rPr lang="zh-CN" altLang="en-US" dirty="0"/>
              <a:t>，左奇异向量）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是一个</a:t>
            </a:r>
            <a:r>
              <a:rPr lang="en-US" altLang="zh-CN" dirty="0"/>
              <a:t>M*N</a:t>
            </a:r>
            <a:r>
              <a:rPr lang="zh-CN" altLang="en-US" dirty="0"/>
              <a:t>的矩阵（除了对角线的元素全是</a:t>
            </a:r>
            <a:r>
              <a:rPr lang="en-US" altLang="zh-CN" dirty="0"/>
              <a:t>0</a:t>
            </a:r>
            <a:r>
              <a:rPr lang="zh-CN" altLang="en-US" dirty="0"/>
              <a:t>，对角线上的元素是奇异值）</a:t>
            </a:r>
            <a:endParaRPr lang="en-US" altLang="zh-CN" dirty="0"/>
          </a:p>
          <a:p>
            <a:r>
              <a:rPr lang="en-US" altLang="zh-CN" dirty="0"/>
              <a:t>VT</a:t>
            </a:r>
            <a:r>
              <a:rPr lang="zh-CN" altLang="en-US" dirty="0"/>
              <a:t>是</a:t>
            </a:r>
            <a:r>
              <a:rPr lang="en-US" altLang="zh-CN" dirty="0"/>
              <a:t>V</a:t>
            </a:r>
            <a:r>
              <a:rPr lang="zh-CN" altLang="en-US" dirty="0"/>
              <a:t>的转置，一个</a:t>
            </a:r>
            <a:r>
              <a:rPr lang="en-US" altLang="zh-CN" dirty="0"/>
              <a:t>N*N</a:t>
            </a:r>
            <a:r>
              <a:rPr lang="zh-CN" altLang="en-US" dirty="0"/>
              <a:t>的矩阵，里面的向量正交。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【机器学习】降维——SVD原理以及示例_慕课手记">
            <a:extLst>
              <a:ext uri="{FF2B5EF4-FFF2-40B4-BE49-F238E27FC236}">
                <a16:creationId xmlns:a16="http://schemas.microsoft.com/office/drawing/2014/main" id="{E44105A2-F873-40F3-8398-2719D4BF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00" y="2974009"/>
            <a:ext cx="4536250" cy="210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5785C64-8C94-42DA-A48E-21DE839A86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367165"/>
              </p:ext>
            </p:extLst>
          </p:nvPr>
        </p:nvGraphicFramePr>
        <p:xfrm>
          <a:off x="607800" y="3486556"/>
          <a:ext cx="1505901" cy="415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4" imgW="736560" imgH="203040" progId="Equation.DSMT4">
                  <p:embed/>
                </p:oleObj>
              </mc:Choice>
              <mc:Fallback>
                <p:oleObj name="Equation" r:id="rId4" imgW="736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7800" y="3486556"/>
                        <a:ext cx="1505901" cy="415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5A1FA98-1378-4500-85C7-8F13F411E0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284366"/>
              </p:ext>
            </p:extLst>
          </p:nvPr>
        </p:nvGraphicFramePr>
        <p:xfrm>
          <a:off x="607800" y="1771845"/>
          <a:ext cx="338358" cy="36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6" imgW="152280" imgH="164880" progId="Equation.DSMT4">
                  <p:embed/>
                </p:oleObj>
              </mc:Choice>
              <mc:Fallback>
                <p:oleObj name="Equation" r:id="rId6" imgW="1522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7800" y="1771845"/>
                        <a:ext cx="338358" cy="366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1483948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F3373-3A62-4554-A77C-177B208B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Adapter</a:t>
            </a:r>
            <a:r>
              <a:rPr lang="zh-CN" altLang="en-US" dirty="0"/>
              <a:t>中的不足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7A81BF-7A95-423F-96C4-0CFCE5741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Adapter</a:t>
            </a:r>
            <a:r>
              <a:rPr lang="zh-CN" altLang="en-US" dirty="0"/>
              <a:t>：添加的</a:t>
            </a:r>
            <a:r>
              <a:rPr lang="en-US" altLang="zh-CN" dirty="0"/>
              <a:t>adapter</a:t>
            </a:r>
            <a:r>
              <a:rPr lang="zh-CN" altLang="en-US" dirty="0"/>
              <a:t>模块会引入额外的计算，带来推理延迟的问题</a:t>
            </a:r>
            <a:endParaRPr lang="en-US" altLang="zh-CN" dirty="0"/>
          </a:p>
          <a:p>
            <a:r>
              <a:rPr lang="en-US" altLang="zh-CN" dirty="0"/>
              <a:t>Prefix Tuning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为前缀保留部分序列长度必然会减少处理下游任务的序列长度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难以优化，性能随可训练参数规模非单调变化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74320" lvl="1" indent="-274320">
              <a:buClr>
                <a:schemeClr val="accent1">
                  <a:lumMod val="50000"/>
                </a:schemeClr>
              </a:buClr>
              <a:buSzPct val="95000"/>
            </a:pPr>
            <a:r>
              <a:rPr lang="zh-CN" altLang="en-US" sz="2000" dirty="0"/>
              <a:t>是否可以把</a:t>
            </a:r>
            <a:r>
              <a:rPr lang="en-US" altLang="zh-CN" sz="2000" dirty="0"/>
              <a:t>Q</a:t>
            </a:r>
            <a:r>
              <a:rPr lang="zh-CN" altLang="en-US" sz="2000" dirty="0"/>
              <a:t>、</a:t>
            </a:r>
            <a:r>
              <a:rPr lang="en-US" altLang="zh-CN" sz="2000" dirty="0"/>
              <a:t>K</a:t>
            </a:r>
            <a:r>
              <a:rPr lang="zh-CN" altLang="en-US" sz="2000" dirty="0"/>
              <a:t>和</a:t>
            </a:r>
            <a:r>
              <a:rPr lang="en-US" altLang="zh-CN" sz="2000" dirty="0"/>
              <a:t>V</a:t>
            </a:r>
            <a:r>
              <a:rPr lang="zh-CN" altLang="en-US" sz="2000" dirty="0"/>
              <a:t>进行降维，分解成低秩的小矩阵，降低计算量？</a:t>
            </a:r>
          </a:p>
        </p:txBody>
      </p:sp>
    </p:spTree>
    <p:extLst>
      <p:ext uri="{BB962C8B-B14F-4D97-AF65-F5344CB8AC3E}">
        <p14:creationId xmlns:p14="http://schemas.microsoft.com/office/powerpoint/2010/main" val="3614122634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60393-4525-4003-9B37-3FFF7D74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低秩适配器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41DBE-65C5-441C-A5BF-2AB31A614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LoRA: Low-Rank Adapter</a:t>
            </a:r>
          </a:p>
          <a:p>
            <a:r>
              <a:rPr lang="zh-CN" altLang="en-US" dirty="0"/>
              <a:t>假设全量微调参数模型更新：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LoRA</a:t>
            </a:r>
            <a:r>
              <a:rPr lang="zh-CN" altLang="en-US" dirty="0"/>
              <a:t>利用更小的参数集合     对特定任务的参数增量编码：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175B  GPT-3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LoRA</a:t>
            </a:r>
            <a:r>
              <a:rPr lang="zh-CN" altLang="en-US" dirty="0"/>
              <a:t>使用可学习的低秩矩阵近似参数增量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7DA6111-E0F5-45F4-9CFA-670F62A550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595611"/>
              </p:ext>
            </p:extLst>
          </p:nvPr>
        </p:nvGraphicFramePr>
        <p:xfrm>
          <a:off x="4113649" y="1057700"/>
          <a:ext cx="1772135" cy="3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Equation" r:id="rId3" imgW="1434960" imgH="291960" progId="Equation.DSMT4">
                  <p:embed/>
                </p:oleObj>
              </mc:Choice>
              <mc:Fallback>
                <p:oleObj name="Equation" r:id="rId3" imgW="14349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3649" y="1057700"/>
                        <a:ext cx="1772135" cy="3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D75F1D7-AE15-4B4D-8C54-FB85755F3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978645"/>
              </p:ext>
            </p:extLst>
          </p:nvPr>
        </p:nvGraphicFramePr>
        <p:xfrm>
          <a:off x="3635200" y="1815800"/>
          <a:ext cx="281600" cy="29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Equation" r:id="rId5" imgW="203040" imgH="215640" progId="Equation.DSMT4">
                  <p:embed/>
                </p:oleObj>
              </mc:Choice>
              <mc:Fallback>
                <p:oleObj name="Equation" r:id="rId5" imgW="203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5200" y="1815800"/>
                        <a:ext cx="281600" cy="29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B122921-E232-4443-9DEC-2A9521B95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28683"/>
              </p:ext>
            </p:extLst>
          </p:nvPr>
        </p:nvGraphicFramePr>
        <p:xfrm>
          <a:off x="1161450" y="2316999"/>
          <a:ext cx="3122550" cy="379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Equation" r:id="rId7" imgW="2400120" imgH="291960" progId="Equation.DSMT4">
                  <p:embed/>
                </p:oleObj>
              </mc:Choice>
              <mc:Fallback>
                <p:oleObj name="Equation" r:id="rId7" imgW="240012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1450" y="2316999"/>
                        <a:ext cx="3122550" cy="3799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0B633C9-E10D-4ECB-AB47-7FEE10EAE6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164049"/>
              </p:ext>
            </p:extLst>
          </p:nvPr>
        </p:nvGraphicFramePr>
        <p:xfrm>
          <a:off x="2946712" y="2828001"/>
          <a:ext cx="2333874" cy="40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Equation" r:id="rId9" imgW="1701720" imgH="291960" progId="Equation.DSMT4">
                  <p:embed/>
                </p:oleObj>
              </mc:Choice>
              <mc:Fallback>
                <p:oleObj name="Equation" r:id="rId9" imgW="170172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46712" y="2828001"/>
                        <a:ext cx="2333874" cy="40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867A1050-2FD3-472E-87F7-0C7B30105C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835" y="2274750"/>
            <a:ext cx="3189196" cy="28687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742E02D-F6DC-43E9-8423-0A474B72E46A}"/>
              </a:ext>
            </a:extLst>
          </p:cNvPr>
          <p:cNvSpPr/>
          <p:nvPr/>
        </p:nvSpPr>
        <p:spPr>
          <a:xfrm>
            <a:off x="139969" y="4111910"/>
            <a:ext cx="6548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LoRA: Low-Rank Adaptation of Large Language Models</a:t>
            </a:r>
          </a:p>
          <a:p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https://arxiv.org/abs/2106.09685</a:t>
            </a:r>
            <a:endParaRPr lang="en-US" altLang="zh-CN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043541535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21945-F404-42F7-A6E4-1B8D6DA3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低秩适配器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F89691-7E91-49B4-9025-8FDBF65D4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LoRA: Low-Rank Adapter</a:t>
            </a:r>
          </a:p>
          <a:p>
            <a:r>
              <a:rPr lang="zh-CN" altLang="en-US" dirty="0"/>
              <a:t>具体而言，</a:t>
            </a:r>
            <a:r>
              <a:rPr lang="en-US" altLang="zh-CN" dirty="0"/>
              <a:t>LoRA</a:t>
            </a:r>
            <a:r>
              <a:rPr lang="zh-CN" altLang="en-US" dirty="0"/>
              <a:t>使用可学习的</a:t>
            </a:r>
            <a:r>
              <a:rPr lang="zh-CN" altLang="en-US" b="1" dirty="0"/>
              <a:t>低秩矩阵</a:t>
            </a:r>
            <a:r>
              <a:rPr lang="zh-CN" altLang="en-US" dirty="0"/>
              <a:t>近似参数增量</a:t>
            </a:r>
            <a:endParaRPr lang="en-US" altLang="zh-CN" dirty="0"/>
          </a:p>
          <a:p>
            <a:r>
              <a:rPr lang="zh-CN" altLang="en-US" dirty="0"/>
              <a:t>假设权重更新在微调过程中具有较低的“内在秩”</a:t>
            </a:r>
            <a:r>
              <a:rPr lang="en-US" altLang="zh-CN" dirty="0"/>
              <a:t>(intrinsic rank)</a:t>
            </a:r>
          </a:p>
          <a:p>
            <a:r>
              <a:rPr lang="zh-CN" altLang="en-US" dirty="0"/>
              <a:t>对于预训练模型的权重矩阵                ，通过低秩分解来表示其更新：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latin typeface="Times New Roman" panose="02020603050405020304" pitchFamily="18" charset="0"/>
              </a:rPr>
              <a:t>训练过程，</a:t>
            </a:r>
            <a:r>
              <a:rPr lang="en-US" altLang="zh-CN" i="1" dirty="0">
                <a:latin typeface="Times New Roman" panose="02020603050405020304" pitchFamily="18" charset="0"/>
              </a:rPr>
              <a:t>W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</a:rPr>
              <a:t>参数固定，只训练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</a:p>
          <a:p>
            <a:endParaRPr lang="en-US" altLang="zh-CN" i="1" dirty="0">
              <a:latin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</a:endParaRPr>
          </a:p>
          <a:p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初始化为均值为</a:t>
            </a:r>
            <a:r>
              <a:rPr lang="en-US" altLang="zh-CN" dirty="0"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</a:rPr>
              <a:t>的正态分布，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</a:rPr>
              <a:t>初始化为</a:t>
            </a:r>
            <a:r>
              <a:rPr lang="en-US" altLang="zh-CN" dirty="0">
                <a:latin typeface="Times New Roman" panose="02020603050405020304" pitchFamily="18" charset="0"/>
              </a:rPr>
              <a:t>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C89135-E7D9-41FC-8848-46C86F692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035" y="2274750"/>
            <a:ext cx="3189196" cy="2868750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2D04E0A-4BE4-466B-8CA8-A7F722E412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809691"/>
              </p:ext>
            </p:extLst>
          </p:nvPr>
        </p:nvGraphicFramePr>
        <p:xfrm>
          <a:off x="3796817" y="1746310"/>
          <a:ext cx="1145573" cy="416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4" imgW="558720" imgH="203040" progId="Equation.DSMT4">
                  <p:embed/>
                </p:oleObj>
              </mc:Choice>
              <mc:Fallback>
                <p:oleObj name="Equation" r:id="rId4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6817" y="1746310"/>
                        <a:ext cx="1145573" cy="416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CB7796A-E559-4633-B810-9BFCCBC85E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800087"/>
              </p:ext>
            </p:extLst>
          </p:nvPr>
        </p:nvGraphicFramePr>
        <p:xfrm>
          <a:off x="1867462" y="2271314"/>
          <a:ext cx="2341181" cy="394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Equation" r:id="rId6" imgW="1130040" imgH="190440" progId="Equation.DSMT4">
                  <p:embed/>
                </p:oleObj>
              </mc:Choice>
              <mc:Fallback>
                <p:oleObj name="Equation" r:id="rId6" imgW="11300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7462" y="2271314"/>
                        <a:ext cx="2341181" cy="394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98FE1AB-8438-4FEA-84C4-18C0005B9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053256"/>
              </p:ext>
            </p:extLst>
          </p:nvPr>
        </p:nvGraphicFramePr>
        <p:xfrm>
          <a:off x="1644383" y="3420436"/>
          <a:ext cx="2952380" cy="388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Equation" r:id="rId8" imgW="1447560" imgH="190440" progId="Equation.DSMT4">
                  <p:embed/>
                </p:oleObj>
              </mc:Choice>
              <mc:Fallback>
                <p:oleObj name="Equation" r:id="rId8" imgW="14475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44383" y="3420436"/>
                        <a:ext cx="2952380" cy="388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570217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4A5BB-DD13-45E2-8E52-CA368E81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低秩适配器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1B1B81-30A5-4866-BA3A-64905EAA1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的优势</a:t>
            </a:r>
            <a:endParaRPr lang="en-US" altLang="zh-CN" dirty="0"/>
          </a:p>
          <a:p>
            <a:r>
              <a:rPr lang="zh-CN" altLang="en-US" dirty="0"/>
              <a:t>没有引入额外的推理延时</a:t>
            </a:r>
            <a:endParaRPr lang="en-US" altLang="zh-CN" dirty="0"/>
          </a:p>
          <a:p>
            <a:r>
              <a:rPr lang="zh-CN" altLang="en-US" dirty="0"/>
              <a:t>大大降低显存和存储消耗</a:t>
            </a:r>
            <a:endParaRPr lang="en-US" altLang="zh-CN" dirty="0"/>
          </a:p>
          <a:p>
            <a:r>
              <a:rPr lang="zh-CN" altLang="en-US" dirty="0"/>
              <a:t>为不同任务灵活定制化、实时切换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LoRA</a:t>
            </a:r>
            <a:r>
              <a:rPr lang="zh-CN" altLang="en-US" dirty="0"/>
              <a:t>的问题</a:t>
            </a:r>
            <a:endParaRPr lang="en-US" altLang="zh-CN" dirty="0"/>
          </a:p>
          <a:p>
            <a:r>
              <a:rPr lang="zh-CN" altLang="en-US" dirty="0"/>
              <a:t>秩的选择影响性能 </a:t>
            </a:r>
            <a:r>
              <a:rPr lang="en-US" altLang="zh-CN" dirty="0"/>
              <a:t>(</a:t>
            </a:r>
            <a:r>
              <a:rPr lang="en-US" altLang="zh-CN" dirty="0" err="1"/>
              <a:t>AdaLoRA</a:t>
            </a:r>
            <a:r>
              <a:rPr lang="en-US" altLang="zh-CN" dirty="0"/>
              <a:t>)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4EDF33-0C19-4079-AB93-E512A5C91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11" y="1251508"/>
            <a:ext cx="3189196" cy="28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947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771515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691907" y="2790522"/>
            <a:ext cx="3128164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PEFT</a:t>
            </a: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统一视角</a:t>
            </a:r>
            <a:endParaRPr lang="zh-CN" altLang="en-US" sz="3200" b="1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7824540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8A37F-D247-4A7D-9785-D1F2AB41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PEFT</a:t>
            </a:r>
            <a:r>
              <a:rPr lang="zh-CN" altLang="en-US" dirty="0"/>
              <a:t>的统一视角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82C4E-41DB-4996-808A-3DBF1FD44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3</a:t>
            </a:r>
            <a:r>
              <a:rPr lang="zh-CN" altLang="en-US" dirty="0"/>
              <a:t>类</a:t>
            </a:r>
            <a:r>
              <a:rPr lang="en-US" altLang="zh-CN" dirty="0"/>
              <a:t>PEFT</a:t>
            </a:r>
            <a:r>
              <a:rPr lang="zh-CN" altLang="en-US" dirty="0"/>
              <a:t>方法统一到一个框架中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需对</a:t>
            </a:r>
            <a:r>
              <a:rPr lang="en-US" altLang="zh-CN" dirty="0"/>
              <a:t>Prefix Tuning</a:t>
            </a:r>
            <a:r>
              <a:rPr lang="zh-CN" altLang="en-US" dirty="0"/>
              <a:t>进行数学推导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典型</a:t>
            </a:r>
            <a:r>
              <a:rPr lang="en-US" altLang="zh-CN" dirty="0"/>
              <a:t>PEFT</a:t>
            </a:r>
            <a:r>
              <a:rPr lang="zh-CN" altLang="en-US" dirty="0"/>
              <a:t>方法的设计选择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ea typeface="楷体" panose="02010609060101010101" pitchFamily="49" charset="-122"/>
              </a:rPr>
              <a:t>新增参数形式</a:t>
            </a:r>
            <a:endParaRPr lang="en-US" altLang="zh-CN" dirty="0"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ea typeface="楷体" panose="02010609060101010101" pitchFamily="49" charset="-122"/>
              </a:rPr>
              <a:t>嵌入形式（串行</a:t>
            </a:r>
            <a:r>
              <a:rPr lang="en-US" altLang="zh-CN" dirty="0">
                <a:ea typeface="楷体" panose="02010609060101010101" pitchFamily="49" charset="-122"/>
              </a:rPr>
              <a:t>/</a:t>
            </a:r>
            <a:r>
              <a:rPr lang="zh-CN" altLang="en-US" dirty="0">
                <a:ea typeface="楷体" panose="02010609060101010101" pitchFamily="49" charset="-122"/>
              </a:rPr>
              <a:t>并行）</a:t>
            </a:r>
            <a:endParaRPr lang="en-US" altLang="zh-CN" dirty="0"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ea typeface="楷体" panose="02010609060101010101" pitchFamily="49" charset="-122"/>
              </a:rPr>
              <a:t>修改的表示层</a:t>
            </a:r>
            <a:r>
              <a:rPr lang="en-US" altLang="zh-CN" dirty="0">
                <a:ea typeface="楷体" panose="02010609060101010101" pitchFamily="49" charset="-122"/>
              </a:rPr>
              <a:t>(attn/</a:t>
            </a:r>
            <a:r>
              <a:rPr lang="en-US" altLang="zh-CN" dirty="0" err="1">
                <a:ea typeface="楷体" panose="02010609060101010101" pitchFamily="49" charset="-122"/>
              </a:rPr>
              <a:t>ffn</a:t>
            </a:r>
            <a:r>
              <a:rPr lang="en-US" altLang="zh-CN" dirty="0">
                <a:ea typeface="楷体" panose="02010609060101010101" pitchFamily="49" charset="-122"/>
              </a:rPr>
              <a:t>)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ea typeface="楷体" panose="02010609060101010101" pitchFamily="49" charset="-122"/>
              </a:rPr>
              <a:t>与原参数组合方式</a:t>
            </a:r>
            <a:r>
              <a:rPr lang="en-US" altLang="zh-CN" dirty="0">
                <a:ea typeface="楷体" panose="02010609060101010101" pitchFamily="49" charset="-122"/>
              </a:rPr>
              <a:t>(</a:t>
            </a:r>
            <a:r>
              <a:rPr lang="zh-CN" altLang="en-US" dirty="0">
                <a:ea typeface="楷体" panose="02010609060101010101" pitchFamily="49" charset="-122"/>
              </a:rPr>
              <a:t>简单相加</a:t>
            </a:r>
            <a:r>
              <a:rPr lang="en-US" altLang="zh-CN" dirty="0">
                <a:ea typeface="楷体" panose="02010609060101010101" pitchFamily="49" charset="-122"/>
              </a:rPr>
              <a:t>/</a:t>
            </a:r>
            <a:r>
              <a:rPr lang="zh-CN" altLang="en-US" dirty="0">
                <a:ea typeface="楷体" panose="02010609060101010101" pitchFamily="49" charset="-122"/>
              </a:rPr>
              <a:t>门控式</a:t>
            </a:r>
            <a:r>
              <a:rPr lang="en-US" altLang="zh-CN" dirty="0">
                <a:ea typeface="楷体" panose="02010609060101010101" pitchFamily="49" charset="-122"/>
              </a:rPr>
              <a:t>/</a:t>
            </a:r>
            <a:r>
              <a:rPr lang="zh-CN" altLang="en-US" dirty="0">
                <a:ea typeface="楷体" panose="02010609060101010101" pitchFamily="49" charset="-122"/>
              </a:rPr>
              <a:t>缩放式</a:t>
            </a:r>
            <a:r>
              <a:rPr lang="en-US" altLang="zh-CN" dirty="0">
                <a:ea typeface="楷体" panose="02010609060101010101" pitchFamily="49" charset="-122"/>
              </a:rPr>
              <a:t>)</a:t>
            </a:r>
            <a:endParaRPr lang="zh-CN" altLang="en-US" dirty="0"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94865B-D87D-4F21-987C-FEF1673B4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990"/>
            <a:ext cx="9144000" cy="19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57426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771515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963863" y="2790522"/>
            <a:ext cx="242887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拓展与应用</a:t>
            </a:r>
            <a:endParaRPr lang="zh-CN" altLang="en-US" sz="3200" b="1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165857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EAC81-EACD-4BC4-9682-A44CE0A7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模型参数量开始爆炸</a:t>
            </a:r>
          </a:p>
        </p:txBody>
      </p:sp>
      <p:pic>
        <p:nvPicPr>
          <p:cNvPr id="4" name="Picture 2" descr="ãelmo  pngãçåçæå°çµæ">
            <a:extLst>
              <a:ext uri="{FF2B5EF4-FFF2-40B4-BE49-F238E27FC236}">
                <a16:creationId xmlns:a16="http://schemas.microsoft.com/office/drawing/2014/main" id="{5DB63DA3-FAE6-4CA0-9FF5-5F96D3F8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0" y="4719203"/>
            <a:ext cx="194848" cy="3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700F0D82-0AD1-448A-89D1-605B1716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38" y="3958559"/>
            <a:ext cx="673821" cy="112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03" y="588966"/>
            <a:ext cx="4643397" cy="429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4C7A54-5245-424D-BDD2-BCB6471F9000}"/>
              </a:ext>
            </a:extLst>
          </p:cNvPr>
          <p:cNvSpPr txBox="1"/>
          <p:nvPr/>
        </p:nvSpPr>
        <p:spPr>
          <a:xfrm>
            <a:off x="642829" y="3888206"/>
            <a:ext cx="985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 (94M)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12">
            <a:extLst>
              <a:ext uri="{FF2B5EF4-FFF2-40B4-BE49-F238E27FC236}">
                <a16:creationId xmlns:a16="http://schemas.microsoft.com/office/drawing/2014/main" id="{74E1B12C-577F-4DFC-A2AF-6ACCBC547E38}"/>
              </a:ext>
            </a:extLst>
          </p:cNvPr>
          <p:cNvSpPr txBox="1"/>
          <p:nvPr/>
        </p:nvSpPr>
        <p:spPr>
          <a:xfrm>
            <a:off x="1628499" y="3057209"/>
            <a:ext cx="1208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 (340M)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13">
            <a:extLst>
              <a:ext uri="{FF2B5EF4-FFF2-40B4-BE49-F238E27FC236}">
                <a16:creationId xmlns:a16="http://schemas.microsoft.com/office/drawing/2014/main" id="{78AF16B2-B69F-4C7F-93D7-3967A83E4EAD}"/>
              </a:ext>
            </a:extLst>
          </p:cNvPr>
          <p:cNvSpPr txBox="1"/>
          <p:nvPr/>
        </p:nvSpPr>
        <p:spPr>
          <a:xfrm>
            <a:off x="6924312" y="4006570"/>
            <a:ext cx="1175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 (175B)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912739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1C6B0-F8CC-4A29-89D2-F02C235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从语言到视觉</a:t>
            </a:r>
            <a:r>
              <a:rPr lang="en-US" altLang="zh-CN" dirty="0"/>
              <a:t>/</a:t>
            </a:r>
            <a:r>
              <a:rPr lang="zh-CN" altLang="en-US" dirty="0"/>
              <a:t>多模态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BF8635-7E9D-478E-A8E9-CE871FA4F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 Prompt Tuning</a:t>
            </a:r>
          </a:p>
          <a:p>
            <a:r>
              <a:rPr lang="zh-CN" altLang="en-US" dirty="0"/>
              <a:t>将</a:t>
            </a:r>
            <a:r>
              <a:rPr lang="en-US" altLang="zh-CN" dirty="0"/>
              <a:t>Prompt Tuning</a:t>
            </a:r>
            <a:r>
              <a:rPr lang="zh-CN" altLang="en-US" dirty="0"/>
              <a:t>引入</a:t>
            </a:r>
            <a:r>
              <a:rPr lang="en-US" altLang="zh-CN" dirty="0"/>
              <a:t>Vision Transformer (ViT)</a:t>
            </a:r>
            <a:r>
              <a:rPr lang="zh-CN" altLang="en-US" dirty="0"/>
              <a:t>中，优化视觉识别任务。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7473E2-28E3-4333-8BCA-39FD950B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7" y="1786782"/>
            <a:ext cx="8611346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12490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9E18B-1226-4EDE-8657-07C8384ED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从语言到视觉</a:t>
            </a:r>
            <a:r>
              <a:rPr lang="en-US" altLang="zh-CN" dirty="0"/>
              <a:t>/</a:t>
            </a:r>
            <a:r>
              <a:rPr lang="zh-CN" altLang="en-US" dirty="0"/>
              <a:t>多模态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D85ECD-1B28-45C3-ACBD-659A1F801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539682"/>
            <a:ext cx="8523798" cy="4121188"/>
          </a:xfrm>
        </p:spPr>
        <p:txBody>
          <a:bodyPr/>
          <a:lstStyle/>
          <a:p>
            <a:r>
              <a:rPr lang="en-US" altLang="zh-CN" dirty="0"/>
              <a:t>Context Optimization</a:t>
            </a:r>
          </a:p>
          <a:p>
            <a:r>
              <a:rPr lang="zh-CN" altLang="en-US" dirty="0"/>
              <a:t>将</a:t>
            </a:r>
            <a:r>
              <a:rPr lang="en-US" altLang="zh-CN" dirty="0"/>
              <a:t>Prompt Tuning</a:t>
            </a:r>
            <a:r>
              <a:rPr lang="zh-CN" altLang="en-US" dirty="0"/>
              <a:t>引入</a:t>
            </a:r>
            <a:r>
              <a:rPr lang="en-US" altLang="zh-CN" dirty="0"/>
              <a:t>CLIP</a:t>
            </a:r>
            <a:r>
              <a:rPr lang="zh-CN" altLang="en-US" dirty="0"/>
              <a:t>模型，优化文本端的提示上下文，自动化</a:t>
            </a:r>
            <a:r>
              <a:rPr lang="en-US" altLang="zh-CN" dirty="0"/>
              <a:t>Prompt Engineering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D0FC19-8811-468C-91CD-A98F2425780F}"/>
              </a:ext>
            </a:extLst>
          </p:cNvPr>
          <p:cNvSpPr/>
          <p:nvPr/>
        </p:nvSpPr>
        <p:spPr>
          <a:xfrm>
            <a:off x="302150" y="4738336"/>
            <a:ext cx="6266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erriweather Sans"/>
              </a:rPr>
              <a:t>Learning to Prompt for Vision-Language Models</a:t>
            </a:r>
            <a:endParaRPr lang="en-US" altLang="zh-CN" b="1" i="0" dirty="0">
              <a:effectLst/>
              <a:latin typeface="Merriweather Sans"/>
            </a:endParaRPr>
          </a:p>
        </p:txBody>
      </p:sp>
      <p:pic>
        <p:nvPicPr>
          <p:cNvPr id="4098" name="Picture 2" descr="figure 2">
            <a:extLst>
              <a:ext uri="{FF2B5EF4-FFF2-40B4-BE49-F238E27FC236}">
                <a16:creationId xmlns:a16="http://schemas.microsoft.com/office/drawing/2014/main" id="{56635A92-5725-4C67-97C4-F4F57AA88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66" y="1672724"/>
            <a:ext cx="6858374" cy="307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56813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48CFB-4E7A-464A-A4C3-2385A959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视频理解</a:t>
            </a:r>
            <a:r>
              <a:rPr lang="en-US" altLang="zh-CN" dirty="0"/>
              <a:t>AIM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DA344AD-8609-40C0-BCAD-C6D8420AF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5069"/>
            <a:ext cx="3246120" cy="2398787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892E4E-CBA0-4E08-BDA8-0BF684C1C53E}"/>
              </a:ext>
            </a:extLst>
          </p:cNvPr>
          <p:cNvSpPr/>
          <p:nvPr/>
        </p:nvSpPr>
        <p:spPr>
          <a:xfrm>
            <a:off x="236220" y="471053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Aim: Adapting image models for efficient video action recognition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83FD57-D3DB-4864-9B89-E94C9E885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0" y="1055369"/>
            <a:ext cx="5775960" cy="30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28438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/>
              <a:t>Stable Diffusion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C4DCA8-EFB7-4B79-8F13-A9BBA135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9" y="1115621"/>
            <a:ext cx="9097871" cy="34763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B03B228-CAEA-47B9-BD95-6A58999055FA}"/>
              </a:ext>
            </a:extLst>
          </p:cNvPr>
          <p:cNvSpPr txBox="1"/>
          <p:nvPr/>
        </p:nvSpPr>
        <p:spPr>
          <a:xfrm>
            <a:off x="5399773" y="516857"/>
            <a:ext cx="37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https://arxiv.org/abs/2112.10752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175489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2C2B-069D-4550-B86D-E9DA602D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Stable Diffusion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3A97B0F-9AF3-4109-BF47-D8BD1DF5C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6" y="853281"/>
            <a:ext cx="7079593" cy="36655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9F273E7-FE0B-46D3-9E85-3C2A7F0A4D48}"/>
              </a:ext>
            </a:extLst>
          </p:cNvPr>
          <p:cNvSpPr/>
          <p:nvPr/>
        </p:nvSpPr>
        <p:spPr>
          <a:xfrm>
            <a:off x="302150" y="4670243"/>
            <a:ext cx="6426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High-resolution image synthesis with latent diffusion models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661637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42097" y="2514283"/>
            <a:ext cx="6059805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extrusionH="57150">
              <a:bevelT w="0" h="0"/>
            </a:sp3d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2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55000">
                      <a:srgbClr val="FCE291"/>
                    </a:gs>
                  </a:gsLst>
                  <a:lin ang="5400000" scaled="1"/>
                </a:gradFill>
                <a:effectLst>
                  <a:outerShdw blurRad="317500" sx="103000" sy="103000" algn="ctr" rotWithShape="0">
                    <a:srgbClr val="FCE291">
                      <a:alpha val="60000"/>
                    </a:srgbClr>
                  </a:outerShdw>
                </a:effectLst>
                <a:uLnTx/>
                <a:uFillTx/>
                <a:latin typeface="方正清刻本悦宋简体"/>
                <a:ea typeface="方正清刻本悦宋简体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谢谢大家</a:t>
            </a:r>
          </a:p>
        </p:txBody>
      </p:sp>
    </p:spTree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D71B9-85A1-4DE4-856F-B26EE45D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大语言模型的爆发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D15A71-9133-4BA1-B25B-2115A36A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00" y="642096"/>
            <a:ext cx="7401000" cy="38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33818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14E23-CB66-4C45-AB94-7E0A8C1DD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动机与特性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023342-4F57-49F7-9AFA-AEC82FF48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大模型适配的挑战</a:t>
            </a:r>
            <a:endParaRPr lang="en-US" altLang="zh-CN" dirty="0"/>
          </a:p>
          <a:p>
            <a:r>
              <a:rPr lang="zh-CN" altLang="en-US" dirty="0"/>
              <a:t>传统范式：预训练</a:t>
            </a:r>
            <a:r>
              <a:rPr lang="en-US" altLang="zh-CN" dirty="0"/>
              <a:t>+</a:t>
            </a:r>
            <a:r>
              <a:rPr lang="zh-CN" altLang="en-US" dirty="0"/>
              <a:t>微调</a:t>
            </a:r>
            <a:endParaRPr lang="en-US" altLang="zh-CN" dirty="0"/>
          </a:p>
          <a:p>
            <a:r>
              <a:rPr lang="zh-CN" altLang="en-US" dirty="0"/>
              <a:t>大模型：在下游任务数据集上全量微调（</a:t>
            </a:r>
            <a:r>
              <a:rPr lang="en-US" altLang="zh-CN" dirty="0"/>
              <a:t>Full Fine-Tuning</a:t>
            </a:r>
            <a:r>
              <a:rPr lang="zh-CN" altLang="en-US" dirty="0"/>
              <a:t>）？参数量大、成本高昂！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在消费级硬件上进行全量微调训练不可行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为每个任务单独存储和部署微调模型也变得不灵活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灾难性遗忘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/>
          </a:p>
          <a:p>
            <a:r>
              <a:rPr lang="zh-CN" altLang="en-US" dirty="0"/>
              <a:t>如何高效训练应用于各种不同垂直场景的领域专用大模型？</a:t>
            </a:r>
          </a:p>
        </p:txBody>
      </p:sp>
    </p:spTree>
    <p:extLst>
      <p:ext uri="{BB962C8B-B14F-4D97-AF65-F5344CB8AC3E}">
        <p14:creationId xmlns:p14="http://schemas.microsoft.com/office/powerpoint/2010/main" val="2978341424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84AA1-4451-4C8D-A248-62C22C9B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动机与特性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3AE5B1-372D-47D9-B920-C75C28908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Parameter-Efficient Fine-Tuning (PEFT</a:t>
            </a:r>
            <a:r>
              <a:rPr lang="zh-CN" altLang="en-US" dirty="0"/>
              <a:t>，参数高效微调</a:t>
            </a:r>
            <a:r>
              <a:rPr lang="en-US" altLang="zh-CN" dirty="0"/>
              <a:t>)</a:t>
            </a:r>
            <a:r>
              <a:rPr lang="zh-CN" altLang="en-US" dirty="0"/>
              <a:t>，可以使预训练模型高效适配到各种下游应用任务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固定预训练参数，仅需微调少量额外参数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达到与全量微调相当性能的同时，大大降低了计算和存储成本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对于不同任务只需切换少部分参数，无需替换整个模型，具有部署轻便型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/>
              <a:t>在低数据场景下往往性能优于全量微调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有效缓解了知识灾难性遗忘的问题（全量微调容易遗忘）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借助预训练知识，可以更好地泛化到其他领域（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Domain Adapter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/>
              <a:t>广泛适用于多种模态和模型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处理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NLP Transformer-based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模型和任务，也适用于图像识别、生成等任务</a:t>
            </a:r>
          </a:p>
        </p:txBody>
      </p:sp>
    </p:spTree>
    <p:extLst>
      <p:ext uri="{BB962C8B-B14F-4D97-AF65-F5344CB8AC3E}">
        <p14:creationId xmlns:p14="http://schemas.microsoft.com/office/powerpoint/2010/main" val="4127319753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84AA1-4451-4C8D-A248-62C22C9B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动机与特性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3AE5B1-372D-47D9-B920-C75C2890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678423"/>
            <a:ext cx="8013600" cy="4121188"/>
          </a:xfrm>
        </p:spPr>
        <p:txBody>
          <a:bodyPr/>
          <a:lstStyle/>
          <a:p>
            <a:r>
              <a:rPr lang="zh-CN" altLang="en-US" dirty="0"/>
              <a:t>适配器</a:t>
            </a:r>
            <a:r>
              <a:rPr lang="en-US" altLang="zh-CN" dirty="0"/>
              <a:t>Adapter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将较小的神经网络模块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适配器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,Adapter)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插入导入预训练模型的中间层。固定模型，仅微调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adapter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参数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/>
              <a:t>前缀微调</a:t>
            </a:r>
            <a:r>
              <a:rPr lang="en-US" altLang="zh-CN" dirty="0"/>
              <a:t>(Prefix Tuning)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在模型的输入和隐层添加多个可学习的前缀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tokens(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并不是真实的），微调只训练这些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tokens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相关工作：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Prompt Tuning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P-tuning</a:t>
            </a:r>
          </a:p>
          <a:p>
            <a:r>
              <a:rPr lang="zh-CN" altLang="en-US" dirty="0"/>
              <a:t>低秩适配器</a:t>
            </a:r>
            <a:r>
              <a:rPr lang="en-US" altLang="zh-CN" dirty="0"/>
              <a:t>(LoRA)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通过学习小参数的低秩矩阵来近似模型权重矩阵的参数更新，微调只训练低秩矩阵参数。</a:t>
            </a:r>
          </a:p>
        </p:txBody>
      </p:sp>
    </p:spTree>
    <p:extLst>
      <p:ext uri="{BB962C8B-B14F-4D97-AF65-F5344CB8AC3E}">
        <p14:creationId xmlns:p14="http://schemas.microsoft.com/office/powerpoint/2010/main" val="1905932719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C72B6-2C7C-406B-A221-49C1E6BE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动机与特性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ECCF1A-F9E2-4A35-BF59-1CD88D04F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0" y="555257"/>
            <a:ext cx="8524875" cy="387852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E944D7-2F2E-40E5-B025-D6592D9BB608}"/>
              </a:ext>
            </a:extLst>
          </p:cNvPr>
          <p:cNvSpPr txBox="1"/>
          <p:nvPr/>
        </p:nvSpPr>
        <p:spPr>
          <a:xfrm>
            <a:off x="381600" y="4472180"/>
            <a:ext cx="733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Towards a Unified View of Parameter-Efficient Transfer Learning</a:t>
            </a:r>
          </a:p>
          <a:p>
            <a:r>
              <a:rPr lang="en-US" altLang="zh-CN" dirty="0"/>
              <a:t>https://arxiv.org/abs/2110.04366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2512632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M080287D"/>
  <p:tag name="ISLIDE.GUIDESSETTING" val="{&quot;Name&quot;:&quot;窄&quot;,&quot;HeaderHeight&quot;:10.0,&quot;TopMargin&quot;:0.0,&quot;FooterHeight&quot;:5.0,&quot;BottomMargin&quot;:0.0,&quot;SideMargin&quot;:2.5,&quot;IntervalMargin&quot;:1.0,&quot;Id&quot;:&quot;GuidesStyle_Narrow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2915</TotalTime>
  <Words>1505</Words>
  <Application>Microsoft Office PowerPoint</Application>
  <PresentationFormat>全屏显示(16:9)</PresentationFormat>
  <Paragraphs>217</Paragraphs>
  <Slides>45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3" baseType="lpstr">
      <vt:lpstr>-apple-system</vt:lpstr>
      <vt:lpstr>Arial Unicode MS</vt:lpstr>
      <vt:lpstr>Lucida Grande</vt:lpstr>
      <vt:lpstr>Merriweather Sans</vt:lpstr>
      <vt:lpstr>新細明體</vt:lpstr>
      <vt:lpstr>华文彩云</vt:lpstr>
      <vt:lpstr>楷体</vt:lpstr>
      <vt:lpstr>隶书</vt:lpstr>
      <vt:lpstr>宋体</vt:lpstr>
      <vt:lpstr>微软雅黑</vt:lpstr>
      <vt:lpstr>Arial</vt:lpstr>
      <vt:lpstr>Calibri</vt:lpstr>
      <vt:lpstr>Constantia</vt:lpstr>
      <vt:lpstr>Times New Roman</vt:lpstr>
      <vt:lpstr>Wingdings</vt:lpstr>
      <vt:lpstr>Wingdings 2</vt:lpstr>
      <vt:lpstr>流畅</vt:lpstr>
      <vt:lpstr>Equation</vt:lpstr>
      <vt:lpstr>PowerPoint 演示文稿</vt:lpstr>
      <vt:lpstr>PowerPoint 演示文稿</vt:lpstr>
      <vt:lpstr>PowerPoint 演示文稿</vt:lpstr>
      <vt:lpstr>模型参数量开始爆炸</vt:lpstr>
      <vt:lpstr>大语言模型的爆发</vt:lpstr>
      <vt:lpstr>动机与特性</vt:lpstr>
      <vt:lpstr>动机与特性</vt:lpstr>
      <vt:lpstr>动机与特性</vt:lpstr>
      <vt:lpstr>动机与特性</vt:lpstr>
      <vt:lpstr>PowerPoint 演示文稿</vt:lpstr>
      <vt:lpstr>语言模型</vt:lpstr>
      <vt:lpstr>大语言模型背景</vt:lpstr>
      <vt:lpstr>对于大模型的两种不同方式</vt:lpstr>
      <vt:lpstr>对于大模型的两种不同方式</vt:lpstr>
      <vt:lpstr>对于大模型的两种不同方式</vt:lpstr>
      <vt:lpstr>对预训练模型做改造</vt:lpstr>
      <vt:lpstr>对预训练模型做改造——加外挂</vt:lpstr>
      <vt:lpstr>对预训练模型做改造——微调</vt:lpstr>
      <vt:lpstr>对预训练模型做改造——Adapter</vt:lpstr>
      <vt:lpstr>各种不同的Adapter</vt:lpstr>
      <vt:lpstr>对预训练模型做改造——Adapter</vt:lpstr>
      <vt:lpstr>对预训练模型做改造——Adapter</vt:lpstr>
      <vt:lpstr>适配器Adapter</vt:lpstr>
      <vt:lpstr>PowerPoint 演示文稿</vt:lpstr>
      <vt:lpstr>Prefix Tuning</vt:lpstr>
      <vt:lpstr>Prefix Tuning</vt:lpstr>
      <vt:lpstr>Prompt Tuning</vt:lpstr>
      <vt:lpstr>Prompt Tuning</vt:lpstr>
      <vt:lpstr>P-tuning</vt:lpstr>
      <vt:lpstr>P-tuning v2</vt:lpstr>
      <vt:lpstr>PowerPoint 演示文稿</vt:lpstr>
      <vt:lpstr>低秩适配器</vt:lpstr>
      <vt:lpstr>Adapter中的不足</vt:lpstr>
      <vt:lpstr>低秩适配器</vt:lpstr>
      <vt:lpstr>低秩适配器</vt:lpstr>
      <vt:lpstr>低秩适配器</vt:lpstr>
      <vt:lpstr>PowerPoint 演示文稿</vt:lpstr>
      <vt:lpstr>PEFT的统一视角</vt:lpstr>
      <vt:lpstr>PowerPoint 演示文稿</vt:lpstr>
      <vt:lpstr>从语言到视觉/多模态</vt:lpstr>
      <vt:lpstr>从语言到视觉/多模态</vt:lpstr>
      <vt:lpstr>视频理解AIM</vt:lpstr>
      <vt:lpstr>Stable Diffusion</vt:lpstr>
      <vt:lpstr>Stable Diffusion</vt:lpstr>
      <vt:lpstr>PowerPoint 演示文稿</vt:lpstr>
    </vt:vector>
  </TitlesOfParts>
  <Company>中智讯（武汉）科技有限公司</Company>
  <LinksUpToDate>false</LinksUpToDate>
  <SharedDoc>false</SharedDoc>
  <HyperlinkBase>www.uicctech.com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基于IPv6技术的无线传感物联网技术</dc:title>
  <dc:subject>物联网解决方案</dc:subject>
  <dc:creator>lusi</dc:creator>
  <cp:lastModifiedBy>wangjin</cp:lastModifiedBy>
  <cp:revision>3348</cp:revision>
  <cp:lastPrinted>2018-07-16T05:25:00Z</cp:lastPrinted>
  <dcterms:created xsi:type="dcterms:W3CDTF">2008-09-02T01:49:00Z</dcterms:created>
  <dcterms:modified xsi:type="dcterms:W3CDTF">2023-12-06T04:47:27Z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